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Default Extension="pdf" ContentType="application/pdf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5" r:id="rId3"/>
    <p:sldId id="257" r:id="rId4"/>
    <p:sldId id="266" r:id="rId5"/>
    <p:sldId id="264" r:id="rId6"/>
    <p:sldId id="267" r:id="rId7"/>
    <p:sldId id="268" r:id="rId8"/>
    <p:sldId id="270" r:id="rId9"/>
    <p:sldId id="271" r:id="rId10"/>
    <p:sldId id="273" r:id="rId11"/>
    <p:sldId id="259" r:id="rId12"/>
    <p:sldId id="260" r:id="rId13"/>
    <p:sldId id="275" r:id="rId14"/>
    <p:sldId id="272" r:id="rId15"/>
    <p:sldId id="276" r:id="rId16"/>
    <p:sldId id="261" r:id="rId17"/>
    <p:sldId id="262" r:id="rId18"/>
    <p:sldId id="26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0035"/>
    <a:srgbClr val="0C141C"/>
    <a:srgbClr val="172737"/>
    <a:srgbClr val="00004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79339" autoAdjust="0"/>
  </p:normalViewPr>
  <p:slideViewPr>
    <p:cSldViewPr snapToGrid="0" snapToObjects="1">
      <p:cViewPr varScale="1">
        <p:scale>
          <a:sx n="62" d="100"/>
          <a:sy n="62" d="100"/>
        </p:scale>
        <p:origin x="-7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0CA32-8716-9845-925A-819B2BC3F253}" type="datetimeFigureOut">
              <a:rPr lang="en-US" smtClean="0"/>
              <a:t>12/16/12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6A08E5-3A7E-C44E-A363-7494A4262178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94CA0-8E2F-5045-BC73-89F38AEF5416}" type="datetimeFigureOut">
              <a:rPr lang="en-US" smtClean="0"/>
              <a:t>12/17/12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3C5A8-82E6-D843-AFAB-DBEEABA3B1B8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Led to an interest in sequence where multiple directives addressing the same action were</a:t>
            </a:r>
            <a:r>
              <a:rPr lang="en-GB" baseline="0" dirty="0" smtClean="0"/>
              <a:t> used in sequence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3C5A8-82E6-D843-AFAB-DBEEABA3B1B8}" type="slidenum">
              <a:rPr lang="en-GB" smtClean="0"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E3264-3A5D-5340-909E-F9ADD2372AF7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31444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an initiating action, a directive is a highly invasive social act. Breaking into an ongoing conversation, halting it, and issuing a command for someone else to do something could threaten their “public self image”, or face Brown &amp; Levinson, 1987, p62}}. Using Brown &amp; Levinson’s theoretical conceptualisation of face, directives can be seen as a face-threatening act that promotes disaffiliation between the two participants.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Goffman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{{1967; 1983} suggested that a key feature of the organisation of human interaction was the promotion of social affiliation over disaffiliation. Work on preference organisation within conversation analysis has provided empirical support for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Goffman’s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initial claim {Heritage, 1984; Lerner, 1996; Sacks, 1987;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Schegloff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2007}}. Thus, face threatening, or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disafiliative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actions have been systematically shown to be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dispreferred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interaction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3C5A8-82E6-D843-AFAB-DBEEABA3B1B8}" type="slidenum">
              <a:rPr lang="en-GB" smtClean="0"/>
              <a:t>11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df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df"/><Relationship Id="rId3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C569-163B-314A-8D40-86080E4ADC24}" type="datetimeFigureOut">
              <a:rPr lang="en-US" smtClean="0"/>
              <a:t>12/16/12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4ED6-BC92-674B-A304-4466703131C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C569-163B-314A-8D40-86080E4ADC24}" type="datetimeFigureOut">
              <a:rPr lang="en-US" smtClean="0"/>
              <a:t>12/16/12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4ED6-BC92-674B-A304-4466703131C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C569-163B-314A-8D40-86080E4ADC24}" type="datetimeFigureOut">
              <a:rPr lang="en-US" smtClean="0"/>
              <a:t>12/16/12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4ED6-BC92-674B-A304-4466703131C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79463" y="228600"/>
            <a:ext cx="8583537" cy="5715003"/>
          </a:xfrm>
          <a:effectLst/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8534400" y="228600"/>
            <a:ext cx="456380" cy="5715003"/>
            <a:chOff x="8534400" y="228600"/>
            <a:chExt cx="456380" cy="5715003"/>
          </a:xfrm>
        </p:grpSpPr>
        <p:sp>
          <p:nvSpPr>
            <p:cNvPr id="12" name="Rounded Rectangle 11"/>
            <p:cNvSpPr/>
            <p:nvPr userDrawn="1"/>
          </p:nvSpPr>
          <p:spPr>
            <a:xfrm>
              <a:off x="8535219" y="4800603"/>
              <a:ext cx="455561" cy="1143000"/>
            </a:xfrm>
            <a:prstGeom prst="roundRect">
              <a:avLst>
                <a:gd name="adj" fmla="val 43939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ed Rectangle 10"/>
            <p:cNvSpPr/>
            <p:nvPr userDrawn="1"/>
          </p:nvSpPr>
          <p:spPr>
            <a:xfrm>
              <a:off x="8534400" y="228600"/>
              <a:ext cx="455561" cy="1143000"/>
            </a:xfrm>
            <a:prstGeom prst="roundRect">
              <a:avLst>
                <a:gd name="adj" fmla="val 43939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ounded Rectangle 7"/>
            <p:cNvSpPr/>
            <p:nvPr userDrawn="1"/>
          </p:nvSpPr>
          <p:spPr>
            <a:xfrm>
              <a:off x="8534400" y="1371600"/>
              <a:ext cx="455561" cy="1143000"/>
            </a:xfrm>
            <a:prstGeom prst="roundRect">
              <a:avLst>
                <a:gd name="adj" fmla="val 4393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ed Rectangle 8"/>
            <p:cNvSpPr/>
            <p:nvPr userDrawn="1"/>
          </p:nvSpPr>
          <p:spPr>
            <a:xfrm>
              <a:off x="8534400" y="2514600"/>
              <a:ext cx="455561" cy="1143000"/>
            </a:xfrm>
            <a:prstGeom prst="roundRect">
              <a:avLst>
                <a:gd name="adj" fmla="val 43939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ed Rectangle 9"/>
            <p:cNvSpPr/>
            <p:nvPr userDrawn="1"/>
          </p:nvSpPr>
          <p:spPr>
            <a:xfrm>
              <a:off x="8534400" y="3657600"/>
              <a:ext cx="455561" cy="1143000"/>
            </a:xfrm>
            <a:prstGeom prst="roundRect">
              <a:avLst>
                <a:gd name="adj" fmla="val 43939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C569-163B-314A-8D40-86080E4ADC24}" type="datetimeFigureOut">
              <a:rPr lang="en-US" smtClean="0"/>
              <a:t>12/16/12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4ED6-BC92-674B-A304-4466703131C9}" type="slidenum">
              <a:rPr lang="en-GB" smtClean="0"/>
              <a:t>‹#›</a:t>
            </a:fld>
            <a:endParaRPr lang="en-GB"/>
          </a:p>
        </p:txBody>
      </p:sp>
      <p:pic>
        <p:nvPicPr>
          <p:cNvPr id="13" name="Picture 12" descr="Keele_Logo_single_REV.eps"/>
          <p:cNvPicPr>
            <a:picLocks noChangeAspect="1"/>
          </p:cNvPicPr>
          <p:nvPr userDrawn="1"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370667" y="5985321"/>
            <a:ext cx="4409063" cy="7420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55466" cy="1066800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C569-163B-314A-8D40-86080E4ADC24}" type="datetimeFigureOut">
              <a:rPr lang="en-US" smtClean="0"/>
              <a:t>12/16/12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4ED6-BC92-674B-A304-4466703131C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C569-163B-314A-8D40-86080E4ADC24}" type="datetimeFigureOut">
              <a:rPr lang="en-US" smtClean="0"/>
              <a:t>12/16/12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4ED6-BC92-674B-A304-4466703131C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8534400" y="228600"/>
            <a:ext cx="456380" cy="5715003"/>
            <a:chOff x="8534400" y="228600"/>
            <a:chExt cx="456380" cy="5715003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8535219" y="4800603"/>
              <a:ext cx="455561" cy="1143000"/>
            </a:xfrm>
            <a:prstGeom prst="roundRect">
              <a:avLst>
                <a:gd name="adj" fmla="val 43939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ed Rectangle 16"/>
            <p:cNvSpPr/>
            <p:nvPr userDrawn="1"/>
          </p:nvSpPr>
          <p:spPr>
            <a:xfrm>
              <a:off x="8534400" y="228600"/>
              <a:ext cx="455561" cy="1143000"/>
            </a:xfrm>
            <a:prstGeom prst="roundRect">
              <a:avLst>
                <a:gd name="adj" fmla="val 43939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8534400" y="1371600"/>
              <a:ext cx="455561" cy="1143000"/>
            </a:xfrm>
            <a:prstGeom prst="roundRect">
              <a:avLst>
                <a:gd name="adj" fmla="val 4393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8534400" y="2514600"/>
              <a:ext cx="455561" cy="1143000"/>
            </a:xfrm>
            <a:prstGeom prst="roundRect">
              <a:avLst>
                <a:gd name="adj" fmla="val 43939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ed Rectangle 19"/>
            <p:cNvSpPr/>
            <p:nvPr userDrawn="1"/>
          </p:nvSpPr>
          <p:spPr>
            <a:xfrm>
              <a:off x="8534400" y="3657600"/>
              <a:ext cx="455561" cy="1143000"/>
            </a:xfrm>
            <a:prstGeom prst="roundRect">
              <a:avLst>
                <a:gd name="adj" fmla="val 43939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Rectangle 20"/>
          <p:cNvSpPr/>
          <p:nvPr userDrawn="1"/>
        </p:nvSpPr>
        <p:spPr>
          <a:xfrm>
            <a:off x="179463" y="228600"/>
            <a:ext cx="8583537" cy="571500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20000"/>
                  <a:lumOff val="80000"/>
                </a:schemeClr>
              </a:gs>
              <a:gs pos="100000">
                <a:schemeClr val="accent6">
                  <a:lumMod val="75000"/>
                </a:schemeClr>
              </a:gs>
              <a:gs pos="95000">
                <a:schemeClr val="bg1">
                  <a:lumMod val="20000"/>
                  <a:lumOff val="80000"/>
                </a:schemeClr>
              </a:gs>
              <a:gs pos="97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863882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463" y="1371600"/>
            <a:ext cx="4040188" cy="639762"/>
          </a:xfrm>
          <a:solidFill>
            <a:schemeClr val="bg1">
              <a:lumMod val="60000"/>
              <a:lumOff val="40000"/>
            </a:schemeClr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463" y="2011362"/>
            <a:ext cx="4040188" cy="39322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C569-163B-314A-8D40-86080E4ADC24}" type="datetimeFigureOut">
              <a:rPr lang="en-US" smtClean="0"/>
              <a:t>12/17/12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4ED6-BC92-674B-A304-4466703131C9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371600"/>
            <a:ext cx="4041775" cy="639762"/>
          </a:xfrm>
          <a:solidFill>
            <a:schemeClr val="bg1">
              <a:lumMod val="60000"/>
              <a:lumOff val="40000"/>
            </a:schemeClr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5" y="2011362"/>
            <a:ext cx="4041775" cy="39322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pic>
        <p:nvPicPr>
          <p:cNvPr id="22" name="Picture 21" descr="Keele_Logo_single_REV.eps"/>
          <p:cNvPicPr>
            <a:picLocks noChangeAspect="1"/>
          </p:cNvPicPr>
          <p:nvPr userDrawn="1"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370667" y="5985321"/>
            <a:ext cx="4409063" cy="7420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C569-163B-314A-8D40-86080E4ADC24}" type="datetimeFigureOut">
              <a:rPr lang="en-US" smtClean="0"/>
              <a:t>12/16/12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4ED6-BC92-674B-A304-4466703131C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C569-163B-314A-8D40-86080E4ADC24}" type="datetimeFigureOut">
              <a:rPr lang="en-US" smtClean="0"/>
              <a:t>12/16/12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4ED6-BC92-674B-A304-4466703131C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C569-163B-314A-8D40-86080E4ADC24}" type="datetimeFigureOut">
              <a:rPr lang="en-US" smtClean="0"/>
              <a:t>12/16/12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4ED6-BC92-674B-A304-4466703131C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C569-163B-314A-8D40-86080E4ADC24}" type="datetimeFigureOut">
              <a:rPr lang="en-US" smtClean="0"/>
              <a:t>12/16/12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4ED6-BC92-674B-A304-4466703131C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463" y="152400"/>
            <a:ext cx="8583537" cy="10668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EC569-163B-314A-8D40-86080E4ADC24}" type="datetimeFigureOut">
              <a:rPr lang="en-US" smtClean="0"/>
              <a:t>12/16/12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E4ED6-BC92-674B-A304-4466703131C9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463" y="1295400"/>
            <a:ext cx="8583537" cy="4648201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effectLst>
            <a:softEdge rad="63500"/>
          </a:effectLst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alexandra_craven/Documents/Research/Data/PhD/Video%20Data/PhD%20Extracts/PhD%20Extract%204.1.mov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video" Target="file://localhost/Users/alexandra_craven/Desktop/Parenting%20Discussion%20Day/Beans%20Noticing%20and%20response.mov" TargetMode="External"/><Relationship Id="rId2" Type="http://schemas.openxmlformats.org/officeDocument/2006/relationships/video" Target="file://localhost/Users/alexandra_craven/Desktop/Parenting%20Discussion%20Day/Fish%20request%20only.mov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alexandra_craven/Dropbox/My%20work/Staffs%2015Nov12%20Presentation%20Files/6%20Move%20up%20Anon.mov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video" Target="file://localhost/Users/alexandra_craven/Desktop/Parenting%20Discussion%20Day/Beans%20Full%20clip.mov" TargetMode="External"/><Relationship Id="rId2" Type="http://schemas.openxmlformats.org/officeDocument/2006/relationships/video" Target="file://localhost/Users/alexandra_craven/Desktop/Parenting%20Discussion%20Day/Fish%20Full%20clip.mov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75000"/>
                </a:schemeClr>
              </a:gs>
              <a:gs pos="95000">
                <a:schemeClr val="accent5">
                  <a:lumMod val="20000"/>
                  <a:lumOff val="80000"/>
                </a:schemeClr>
              </a:gs>
              <a:gs pos="97000">
                <a:schemeClr val="accent5">
                  <a:lumMod val="75000"/>
                </a:schemeClr>
              </a:gs>
            </a:gsLst>
            <a:lin ang="0" scaled="1"/>
            <a:tileRect/>
          </a:gradFill>
        </p:spPr>
        <p:txBody>
          <a:bodyPr anchor="ctr"/>
          <a:lstStyle/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endParaRPr lang="en-GB" dirty="0"/>
          </a:p>
          <a:p>
            <a:pPr algn="ctr">
              <a:spcBef>
                <a:spcPts val="0"/>
              </a:spcBef>
              <a:buNone/>
            </a:pPr>
            <a:r>
              <a:rPr lang="en-GB" sz="2800" dirty="0" smtClean="0"/>
              <a:t>Alexandra Kent</a:t>
            </a:r>
          </a:p>
          <a:p>
            <a:pPr algn="ctr">
              <a:spcBef>
                <a:spcPts val="0"/>
              </a:spcBef>
              <a:buNone/>
            </a:pPr>
            <a:r>
              <a:rPr lang="en-GB" sz="2800" dirty="0" err="1" smtClean="0"/>
              <a:t>Keele</a:t>
            </a:r>
            <a:r>
              <a:rPr lang="en-GB" sz="2800" dirty="0" smtClean="0"/>
              <a:t> University</a:t>
            </a:r>
          </a:p>
          <a:p>
            <a:pPr algn="ctr">
              <a:spcBef>
                <a:spcPts val="0"/>
              </a:spcBef>
              <a:buNone/>
            </a:pPr>
            <a:r>
              <a:rPr lang="en-GB" sz="2800" dirty="0" err="1" smtClean="0"/>
              <a:t>A.Kent@keele.c.uk</a:t>
            </a:r>
            <a:endParaRPr lang="en-GB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126781"/>
            <a:ext cx="7190242" cy="2130642"/>
          </a:xfrm>
          <a:solidFill>
            <a:schemeClr val="accent5">
              <a:lumMod val="75000"/>
            </a:scheme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en-GB" dirty="0" smtClean="0"/>
              <a:t>Understanding Directives: Entitlement, Preference Organisation, Progressivity and </a:t>
            </a:r>
            <a:r>
              <a:rPr lang="en-GB" dirty="0" err="1"/>
              <a:t>I</a:t>
            </a:r>
            <a:r>
              <a:rPr lang="en-GB" dirty="0" err="1" smtClean="0"/>
              <a:t>ntersubjectivity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96200" cy="1066800"/>
          </a:xfrm>
        </p:spPr>
        <p:txBody>
          <a:bodyPr/>
          <a:lstStyle/>
          <a:p>
            <a:r>
              <a:rPr lang="en-GB" dirty="0" smtClean="0"/>
              <a:t>Choice of directive format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28600" y="1600200"/>
            <a:ext cx="4040188" cy="715355"/>
          </a:xfrm>
          <a:solidFill>
            <a:srgbClr val="8F5C14"/>
          </a:solidFill>
        </p:spPr>
        <p:txBody>
          <a:bodyPr anchor="ctr"/>
          <a:lstStyle/>
          <a:p>
            <a:pPr algn="ctr"/>
            <a:r>
              <a:rPr lang="en-GB" dirty="0" smtClean="0"/>
              <a:t>Low entitlement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28600" y="2286000"/>
            <a:ext cx="4040188" cy="365760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Does not claim rights over the recipient’s conduct</a:t>
            </a:r>
          </a:p>
          <a:p>
            <a:r>
              <a:rPr lang="en-GB" dirty="0" smtClean="0"/>
              <a:t>Control over directed action lies with recipient</a:t>
            </a:r>
          </a:p>
          <a:p>
            <a:r>
              <a:rPr lang="en-GB" dirty="0" smtClean="0"/>
              <a:t>Preserves autonomy and </a:t>
            </a:r>
            <a:r>
              <a:rPr lang="en-GB" dirty="0" err="1" smtClean="0"/>
              <a:t>intersubjectivity</a:t>
            </a:r>
            <a:endParaRPr lang="en-GB" dirty="0" smtClean="0"/>
          </a:p>
          <a:p>
            <a:r>
              <a:rPr lang="en-GB" dirty="0" smtClean="0"/>
              <a:t>Recipient has scope to design their response (</a:t>
            </a:r>
            <a:r>
              <a:rPr lang="en-GB" dirty="0" err="1" smtClean="0"/>
              <a:t>inc</a:t>
            </a:r>
            <a:r>
              <a:rPr lang="en-GB" dirty="0" smtClean="0"/>
              <a:t> refusal)</a:t>
            </a:r>
          </a:p>
          <a:p>
            <a:r>
              <a:rPr lang="en-GB" dirty="0" smtClean="0"/>
              <a:t>Higher likelihood of action not getting done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279307" y="1600200"/>
            <a:ext cx="4041775" cy="715355"/>
          </a:xfrm>
          <a:solidFill>
            <a:schemeClr val="accent6">
              <a:lumMod val="75000"/>
            </a:schemeClr>
          </a:solidFill>
        </p:spPr>
        <p:txBody>
          <a:bodyPr anchor="ctr"/>
          <a:lstStyle/>
          <a:p>
            <a:pPr algn="ctr"/>
            <a:r>
              <a:rPr lang="en-GB" dirty="0" smtClean="0"/>
              <a:t>High entitlement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279307" y="2286000"/>
            <a:ext cx="4041775" cy="365760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Claims full</a:t>
            </a:r>
            <a:r>
              <a:rPr lang="en-GB" dirty="0" smtClean="0"/>
              <a:t> entitlement to </a:t>
            </a:r>
            <a:r>
              <a:rPr lang="en-GB" dirty="0" smtClean="0"/>
              <a:t>control recipient’s actions</a:t>
            </a:r>
          </a:p>
          <a:p>
            <a:r>
              <a:rPr lang="en-GB" dirty="0" smtClean="0"/>
              <a:t>Speaker assumes control of the directed action</a:t>
            </a:r>
          </a:p>
          <a:p>
            <a:r>
              <a:rPr lang="en-GB" dirty="0" smtClean="0"/>
              <a:t>Impinges or removes recipient’s autonomy</a:t>
            </a:r>
          </a:p>
          <a:p>
            <a:r>
              <a:rPr lang="en-GB" dirty="0" smtClean="0"/>
              <a:t>Risks conflict or breakdown of </a:t>
            </a:r>
            <a:r>
              <a:rPr lang="en-GB" dirty="0" err="1" smtClean="0"/>
              <a:t>intersubjectivity</a:t>
            </a:r>
            <a:endParaRPr lang="en-GB" dirty="0" smtClean="0"/>
          </a:p>
          <a:p>
            <a:r>
              <a:rPr lang="en-GB" dirty="0" smtClean="0"/>
              <a:t>Higher likelihood of directed action being performed</a:t>
            </a:r>
            <a:endParaRPr lang="en-GB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69464" y="1447800"/>
            <a:ext cx="7951618" cy="0"/>
          </a:xfrm>
          <a:prstGeom prst="straightConnector1">
            <a:avLst/>
          </a:prstGeom>
          <a:ln w="57150" cmpd="sng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32E6D-DF60-7346-9AF8-3881310B40F7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717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bg1">
                  <a:lumMod val="20000"/>
                  <a:lumOff val="80000"/>
                </a:schemeClr>
              </a:gs>
              <a:gs pos="100000">
                <a:schemeClr val="accent1">
                  <a:lumMod val="75000"/>
                </a:schemeClr>
              </a:gs>
              <a:gs pos="95000">
                <a:schemeClr val="bg1">
                  <a:lumMod val="20000"/>
                  <a:lumOff val="80000"/>
                </a:schemeClr>
              </a:gs>
              <a:gs pos="97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>
            <a:normAutofit/>
          </a:bodyPr>
          <a:lstStyle/>
          <a:p>
            <a:pPr>
              <a:buNone/>
            </a:pPr>
            <a:endParaRPr lang="en-GB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Preference organisation of sequence-initiating actions (Robinson &amp; Bolden, 2010)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1" y="1295400"/>
          <a:ext cx="8458198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8332"/>
                <a:gridCol w="2273837"/>
                <a:gridCol w="3586029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Preferred Action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err="1" smtClean="0">
                          <a:solidFill>
                            <a:schemeClr val="tx1"/>
                          </a:solidFill>
                        </a:rPr>
                        <a:t>Dispreferred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 Action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References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Self correction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Other correction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err="1" smtClean="0">
                          <a:solidFill>
                            <a:schemeClr val="tx1"/>
                          </a:solidFill>
                        </a:rPr>
                        <a:t>Schegloff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, Sacks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</a:rPr>
                        <a:t> &amp; Jefferson (1977)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464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Offering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</a:rPr>
                        <a:t> an object of value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Requesting an object of value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Lerner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</a:rPr>
                        <a:t> (1996), </a:t>
                      </a:r>
                      <a:r>
                        <a:rPr lang="en-GB" sz="2000" baseline="0" dirty="0" err="1" smtClean="0">
                          <a:solidFill>
                            <a:schemeClr val="tx1"/>
                          </a:solidFill>
                        </a:rPr>
                        <a:t>Schegloff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</a:rPr>
                        <a:t> (2007), </a:t>
                      </a:r>
                      <a:r>
                        <a:rPr lang="en-GB" sz="2000" baseline="0" dirty="0" err="1" smtClean="0">
                          <a:solidFill>
                            <a:schemeClr val="tx1"/>
                          </a:solidFill>
                        </a:rPr>
                        <a:t>Taleghani-Nikazm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</a:rPr>
                        <a:t> (2006)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Having positive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aspects of oneself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</a:rPr>
                        <a:t> noticed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Announcing positive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</a:rPr>
                        <a:t> self attributes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err="1" smtClean="0">
                          <a:solidFill>
                            <a:schemeClr val="tx1"/>
                          </a:solidFill>
                        </a:rPr>
                        <a:t>Schegloff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</a:rPr>
                        <a:t> (2007)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Being recognised during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</a:rPr>
                        <a:t> telephone openings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Self-identifying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err="1" smtClean="0">
                          <a:solidFill>
                            <a:schemeClr val="tx1"/>
                          </a:solidFill>
                        </a:rPr>
                        <a:t>Schegloff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</a:rPr>
                        <a:t> (1979; 2007)</a:t>
                      </a:r>
                      <a:endParaRPr lang="en-GB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Giving unsolicited advice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Heritage &amp; </a:t>
                      </a:r>
                      <a:r>
                        <a:rPr lang="en-GB" sz="2000" dirty="0" err="1" smtClean="0">
                          <a:solidFill>
                            <a:schemeClr val="tx1"/>
                          </a:solidFill>
                        </a:rPr>
                        <a:t>Sefi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 (1992)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bg1">
                  <a:lumMod val="20000"/>
                  <a:lumOff val="80000"/>
                </a:schemeClr>
              </a:gs>
              <a:gs pos="100000">
                <a:schemeClr val="accent1">
                  <a:lumMod val="75000"/>
                </a:schemeClr>
              </a:gs>
              <a:gs pos="95000">
                <a:schemeClr val="bg1">
                  <a:lumMod val="20000"/>
                  <a:lumOff val="80000"/>
                </a:schemeClr>
              </a:gs>
              <a:gs pos="97000">
                <a:schemeClr val="accent1">
                  <a:lumMod val="75000"/>
                </a:schemeClr>
              </a:gs>
            </a:gsLst>
            <a:lin ang="0" scaled="1"/>
            <a:tileRect/>
          </a:gradFill>
        </p:spPr>
        <p:txBody>
          <a:bodyPr>
            <a:normAutofit fontScale="77500" lnSpcReduction="20000"/>
          </a:bodyPr>
          <a:lstStyle/>
          <a:p>
            <a:endParaRPr lang="en-GB" dirty="0" smtClean="0"/>
          </a:p>
          <a:p>
            <a:endParaRPr lang="en-GB" dirty="0" smtClean="0"/>
          </a:p>
          <a:p>
            <a:pPr>
              <a:lnSpc>
                <a:spcPct val="120000"/>
              </a:lnSpc>
            </a:pPr>
            <a:endParaRPr lang="en-GB" dirty="0" smtClean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GB" dirty="0" smtClean="0"/>
              <a:t>“a </a:t>
            </a:r>
            <a:r>
              <a:rPr lang="en-GB" dirty="0"/>
              <a:t>systematic feature of </a:t>
            </a:r>
            <a:r>
              <a:rPr lang="en-GB" dirty="0" err="1"/>
              <a:t>dispreferred</a:t>
            </a:r>
            <a:r>
              <a:rPr lang="en-GB" dirty="0"/>
              <a:t> </a:t>
            </a:r>
            <a:r>
              <a:rPr lang="en-GB" dirty="0" err="1"/>
              <a:t>FPPs</a:t>
            </a:r>
            <a:r>
              <a:rPr lang="en-GB" dirty="0"/>
              <a:t>, and evidence for their </a:t>
            </a:r>
            <a:r>
              <a:rPr lang="en-GB" dirty="0" err="1"/>
              <a:t>dispreferred</a:t>
            </a:r>
            <a:r>
              <a:rPr lang="en-GB" dirty="0"/>
              <a:t> status, is that they are withheld relative to points in interaction where they might otherwise have been initially relevantly performed” </a:t>
            </a:r>
            <a:r>
              <a:rPr lang="en-GB" dirty="0" smtClean="0"/>
              <a:t>(Robinson &amp; Bolden, 2010</a:t>
            </a:r>
            <a:r>
              <a:rPr lang="en-GB" dirty="0"/>
              <a:t>: 503</a:t>
            </a:r>
            <a:r>
              <a:rPr lang="en-GB" dirty="0" smtClean="0"/>
              <a:t>)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GB" dirty="0" smtClean="0"/>
              <a:t>Highly entitled directives are recurrently delayed in favour of less entitled formulations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dirty="0" smtClean="0"/>
              <a:t>Highly entitled directives are </a:t>
            </a:r>
            <a:r>
              <a:rPr lang="en-GB" dirty="0" err="1" smtClean="0"/>
              <a:t>dispreferred</a:t>
            </a:r>
            <a:r>
              <a:rPr lang="en-GB" dirty="0" smtClean="0"/>
              <a:t> formats for ‘getting someone to do something’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dirty="0" smtClean="0"/>
              <a:t>But entitled directives do not exclusively occur as upgrades to less entitled first versions…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Preference organisation of directives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bg1">
                  <a:lumMod val="20000"/>
                  <a:lumOff val="80000"/>
                </a:schemeClr>
              </a:gs>
              <a:gs pos="100000">
                <a:schemeClr val="accent2">
                  <a:lumMod val="50000"/>
                </a:schemeClr>
              </a:gs>
              <a:gs pos="95000">
                <a:schemeClr val="bg1">
                  <a:lumMod val="20000"/>
                  <a:lumOff val="80000"/>
                </a:schemeClr>
              </a:gs>
              <a:gs pos="97000">
                <a:schemeClr val="accent2">
                  <a:lumMod val="50000"/>
                </a:schemeClr>
              </a:gs>
            </a:gsLst>
            <a:lin ang="0" scaled="1"/>
            <a:tileRect/>
          </a:gradFill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GB" dirty="0" smtClean="0"/>
              <a:t>Single directives</a:t>
            </a:r>
            <a:endParaRPr lang="en-GB" dirty="0"/>
          </a:p>
        </p:txBody>
      </p:sp>
      <p:pic>
        <p:nvPicPr>
          <p:cNvPr id="4" name="PhD Extract 4.1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7200" y="1424927"/>
            <a:ext cx="7755466" cy="4362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bg1">
                  <a:lumMod val="20000"/>
                  <a:lumOff val="80000"/>
                </a:schemeClr>
              </a:gs>
              <a:gs pos="100000">
                <a:schemeClr val="accent2">
                  <a:lumMod val="50000"/>
                </a:schemeClr>
              </a:gs>
              <a:gs pos="95000">
                <a:schemeClr val="bg1">
                  <a:lumMod val="20000"/>
                  <a:lumOff val="80000"/>
                </a:schemeClr>
              </a:gs>
              <a:gs pos="97000">
                <a:schemeClr val="accent2">
                  <a:lumMod val="50000"/>
                </a:schemeClr>
              </a:gs>
            </a:gsLst>
            <a:lin ang="0" scaled="1"/>
            <a:tileRect/>
          </a:gradFill>
        </p:spPr>
        <p:txBody>
          <a:bodyPr>
            <a:noAutofit/>
          </a:bodyPr>
          <a:lstStyle/>
          <a:p>
            <a:endParaRPr lang="en-GB" dirty="0" smtClean="0"/>
          </a:p>
          <a:p>
            <a:pPr>
              <a:lnSpc>
                <a:spcPct val="120000"/>
              </a:lnSpc>
              <a:buNone/>
            </a:pPr>
            <a:endParaRPr lang="en-GB" sz="1600" dirty="0" smtClean="0">
              <a:latin typeface="Courier New"/>
              <a:cs typeface="Courier New"/>
            </a:endParaRPr>
          </a:p>
          <a:p>
            <a:pPr>
              <a:buNone/>
            </a:pPr>
            <a:endParaRPr lang="en-GB" sz="1600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GB" sz="1600" dirty="0" smtClean="0">
                <a:latin typeface="Courier New"/>
                <a:cs typeface="Courier New"/>
              </a:rPr>
              <a:t>8</a:t>
            </a:r>
            <a:r>
              <a:rPr lang="en-GB" sz="1600" dirty="0">
                <a:latin typeface="Courier New"/>
                <a:cs typeface="Courier New"/>
              </a:rPr>
              <a:t>	</a:t>
            </a:r>
            <a:r>
              <a:rPr lang="en-GB" sz="1600" b="1" dirty="0">
                <a:latin typeface="Courier New"/>
                <a:cs typeface="Courier New"/>
              </a:rPr>
              <a:t>Daisy</a:t>
            </a:r>
            <a:r>
              <a:rPr lang="en-GB" sz="1600" b="1" dirty="0" smtClean="0">
                <a:latin typeface="Courier New"/>
                <a:cs typeface="Courier New"/>
              </a:rPr>
              <a:t>	</a:t>
            </a:r>
            <a:r>
              <a:rPr lang="en-GB" sz="1600" dirty="0" smtClean="0">
                <a:latin typeface="Courier New"/>
                <a:cs typeface="Courier New"/>
              </a:rPr>
              <a:t>And </a:t>
            </a:r>
            <a:r>
              <a:rPr lang="en-GB" sz="1600" dirty="0">
                <a:latin typeface="Courier New"/>
                <a:cs typeface="Courier New"/>
              </a:rPr>
              <a:t>you </a:t>
            </a:r>
            <a:r>
              <a:rPr lang="en-GB" sz="1600" dirty="0" err="1">
                <a:latin typeface="Courier New"/>
                <a:cs typeface="Courier New"/>
              </a:rPr>
              <a:t>wen</a:t>
            </a:r>
            <a:r>
              <a:rPr lang="en-GB" sz="1600" dirty="0">
                <a:latin typeface="Courier New"/>
                <a:cs typeface="Courier New"/>
              </a:rPr>
              <a:t>’ </a:t>
            </a:r>
            <a:r>
              <a:rPr lang="en-GB" sz="1600" u="sng" dirty="0">
                <a:latin typeface="Courier New"/>
                <a:cs typeface="Courier New"/>
              </a:rPr>
              <a:t>no::</a:t>
            </a:r>
            <a:r>
              <a:rPr lang="en-GB" sz="1600" dirty="0">
                <a:latin typeface="Courier New"/>
                <a:cs typeface="Courier New"/>
              </a:rPr>
              <a:t> and Lou came up to me and said, </a:t>
            </a:r>
          </a:p>
          <a:p>
            <a:pPr>
              <a:buNone/>
            </a:pPr>
            <a:r>
              <a:rPr lang="en-GB" sz="1600" dirty="0">
                <a:latin typeface="Courier New"/>
                <a:cs typeface="Courier New"/>
              </a:rPr>
              <a:t>9		</a:t>
            </a:r>
            <a:r>
              <a:rPr lang="en-GB" sz="1600" dirty="0" smtClean="0">
                <a:latin typeface="Courier New"/>
                <a:cs typeface="Courier New"/>
              </a:rPr>
              <a:t>		(</a:t>
            </a:r>
            <a:r>
              <a:rPr lang="en-GB" sz="1600" dirty="0">
                <a:latin typeface="Courier New"/>
                <a:cs typeface="Courier New"/>
              </a:rPr>
              <a:t>0.7).hh [there’s] </a:t>
            </a:r>
            <a:r>
              <a:rPr lang="en-GB" sz="1600" u="sng" dirty="0" err="1">
                <a:latin typeface="Courier New"/>
                <a:cs typeface="Courier New"/>
              </a:rPr>
              <a:t>BEe</a:t>
            </a:r>
            <a:r>
              <a:rPr lang="en-GB" sz="1600" dirty="0" err="1">
                <a:latin typeface="Courier New"/>
                <a:cs typeface="Courier New"/>
              </a:rPr>
              <a:t>:r</a:t>
            </a:r>
            <a:r>
              <a:rPr lang="en-GB" sz="1600" dirty="0">
                <a:latin typeface="Courier New"/>
                <a:cs typeface="Courier New"/>
              </a:rPr>
              <a:t> in (.) um (0.6) [</a:t>
            </a:r>
            <a:r>
              <a:rPr lang="en-GB" sz="1600" dirty="0" err="1">
                <a:latin typeface="Courier New"/>
                <a:cs typeface="Courier New"/>
              </a:rPr>
              <a:t>g</a:t>
            </a:r>
            <a:r>
              <a:rPr lang="en-GB" sz="1600" u="sng" dirty="0" err="1">
                <a:latin typeface="Courier New"/>
                <a:cs typeface="Courier New"/>
              </a:rPr>
              <a:t>ra</a:t>
            </a:r>
            <a:r>
              <a:rPr lang="en-GB" sz="1600" dirty="0" err="1">
                <a:latin typeface="Courier New"/>
                <a:cs typeface="Courier New"/>
              </a:rPr>
              <a:t>:pes</a:t>
            </a:r>
            <a:r>
              <a:rPr lang="en-GB" sz="1600" dirty="0">
                <a:latin typeface="Courier New"/>
                <a:cs typeface="Courier New"/>
              </a:rPr>
              <a:t>]</a:t>
            </a:r>
          </a:p>
          <a:p>
            <a:pPr>
              <a:buNone/>
            </a:pPr>
            <a:r>
              <a:rPr lang="en-GB" sz="1600" dirty="0">
                <a:latin typeface="Courier New"/>
                <a:cs typeface="Courier New"/>
              </a:rPr>
              <a:t>10	</a:t>
            </a:r>
            <a:r>
              <a:rPr lang="en-GB" sz="1600" b="1" dirty="0" smtClean="0">
                <a:latin typeface="Courier New"/>
                <a:cs typeface="Courier New"/>
              </a:rPr>
              <a:t>Lucy</a:t>
            </a:r>
            <a:r>
              <a:rPr lang="en-GB" sz="1600" dirty="0" smtClean="0">
                <a:latin typeface="Courier New"/>
                <a:cs typeface="Courier New"/>
              </a:rPr>
              <a:t>	</a:t>
            </a:r>
            <a:r>
              <a:rPr lang="en-GB" sz="1600" dirty="0">
                <a:latin typeface="Courier New"/>
                <a:cs typeface="Courier New"/>
              </a:rPr>
              <a:t>	</a:t>
            </a:r>
            <a:r>
              <a:rPr lang="en-GB" sz="1600" dirty="0" smtClean="0">
                <a:latin typeface="Courier New"/>
                <a:cs typeface="Courier New"/>
              </a:rPr>
              <a:t> 		  </a:t>
            </a:r>
            <a:r>
              <a:rPr lang="en-GB" sz="1600" dirty="0">
                <a:latin typeface="Courier New"/>
                <a:cs typeface="Courier New"/>
              </a:rPr>
              <a:t>[((some food falls off her fork into her </a:t>
            </a:r>
          </a:p>
          <a:p>
            <a:pPr>
              <a:buNone/>
            </a:pPr>
            <a:r>
              <a:rPr lang="en-GB" sz="1600" dirty="0">
                <a:latin typeface="Courier New"/>
                <a:cs typeface="Courier New"/>
              </a:rPr>
              <a:t>11	</a:t>
            </a:r>
            <a:r>
              <a:rPr lang="en-GB" sz="1600" dirty="0" smtClean="0">
                <a:latin typeface="Courier New"/>
                <a:cs typeface="Courier New"/>
              </a:rPr>
              <a:t>			lap </a:t>
            </a:r>
            <a:r>
              <a:rPr lang="en-GB" sz="1600" dirty="0">
                <a:latin typeface="Courier New"/>
                <a:cs typeface="Courier New"/>
              </a:rPr>
              <a:t>while she’s trying to get a large mouthful </a:t>
            </a:r>
          </a:p>
          <a:p>
            <a:pPr>
              <a:buNone/>
            </a:pPr>
            <a:r>
              <a:rPr lang="en-GB" sz="1600" dirty="0">
                <a:latin typeface="Courier New"/>
                <a:cs typeface="Courier New"/>
              </a:rPr>
              <a:t>12</a:t>
            </a:r>
            <a:r>
              <a:rPr lang="en-GB" sz="1600" dirty="0" smtClean="0">
                <a:latin typeface="Courier New"/>
                <a:cs typeface="Courier New"/>
              </a:rPr>
              <a:t>				into </a:t>
            </a:r>
            <a:r>
              <a:rPr lang="en-GB" sz="1600" dirty="0">
                <a:latin typeface="Courier New"/>
                <a:cs typeface="Courier New"/>
              </a:rPr>
              <a:t>her mouth)) ]</a:t>
            </a:r>
          </a:p>
          <a:p>
            <a:pPr>
              <a:buNone/>
            </a:pPr>
            <a:r>
              <a:rPr lang="en-GB" sz="1600" dirty="0">
                <a:latin typeface="Courier New"/>
                <a:cs typeface="Courier New"/>
              </a:rPr>
              <a:t>13	</a:t>
            </a:r>
            <a:r>
              <a:rPr lang="en-GB" sz="1600" b="1" dirty="0">
                <a:latin typeface="Courier New"/>
                <a:cs typeface="Courier New"/>
              </a:rPr>
              <a:t>Dad</a:t>
            </a:r>
            <a:r>
              <a:rPr lang="en-GB" sz="1600" dirty="0" smtClean="0">
                <a:latin typeface="Courier New"/>
                <a:cs typeface="Courier New"/>
              </a:rPr>
              <a:t>		</a:t>
            </a:r>
            <a:r>
              <a:rPr lang="en-GB" sz="1600" dirty="0">
                <a:latin typeface="Courier New"/>
                <a:cs typeface="Courier New"/>
              </a:rPr>
              <a:t>						 </a:t>
            </a:r>
            <a:r>
              <a:rPr lang="en-GB" sz="1600" dirty="0" smtClean="0">
                <a:latin typeface="Courier New"/>
                <a:cs typeface="Courier New"/>
              </a:rPr>
              <a:t> 				    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Courier New"/>
                <a:cs typeface="Courier New"/>
              </a:rPr>
              <a:t>[Lu</a:t>
            </a:r>
            <a:r>
              <a:rPr lang="en-GB" sz="1600" b="1" u="sng" dirty="0">
                <a:solidFill>
                  <a:schemeClr val="accent1">
                    <a:lumMod val="50000"/>
                  </a:schemeClr>
                </a:solidFill>
                <a:latin typeface="Courier New"/>
                <a:cs typeface="Courier New"/>
              </a:rPr>
              <a:t>: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Courier New"/>
                <a:cs typeface="Courier New"/>
              </a:rPr>
              <a:t>    ]cy</a:t>
            </a:r>
            <a:r>
              <a:rPr lang="en-GB" sz="1600" b="1" u="sng" dirty="0">
                <a:solidFill>
                  <a:schemeClr val="accent1">
                    <a:lumMod val="50000"/>
                  </a:schemeClr>
                </a:solidFill>
                <a:latin typeface="Courier New"/>
                <a:cs typeface="Courier New"/>
              </a:rPr>
              <a:t>:::.</a:t>
            </a:r>
            <a:endParaRPr lang="en-GB" sz="1600" b="1" dirty="0">
              <a:solidFill>
                <a:schemeClr val="accent1">
                  <a:lumMod val="50000"/>
                </a:schemeClr>
              </a:solidFill>
              <a:latin typeface="Courier New"/>
              <a:cs typeface="Courier New"/>
            </a:endParaRPr>
          </a:p>
          <a:p>
            <a:pPr>
              <a:buNone/>
            </a:pPr>
            <a:r>
              <a:rPr lang="en-GB" sz="1600" dirty="0">
                <a:latin typeface="Courier New"/>
                <a:cs typeface="Courier New"/>
              </a:rPr>
              <a:t>14		</a:t>
            </a:r>
            <a:r>
              <a:rPr lang="en-GB" sz="1600" dirty="0" smtClean="0">
                <a:latin typeface="Courier New"/>
                <a:cs typeface="Courier New"/>
              </a:rPr>
              <a:t>		[</a:t>
            </a:r>
            <a:r>
              <a:rPr lang="en-GB" sz="1600" dirty="0">
                <a:latin typeface="Courier New"/>
                <a:cs typeface="Courier New"/>
              </a:rPr>
              <a:t>[(.)</a:t>
            </a:r>
          </a:p>
          <a:p>
            <a:pPr>
              <a:buNone/>
            </a:pPr>
            <a:r>
              <a:rPr lang="en-GB" sz="1600" dirty="0">
                <a:latin typeface="Courier New"/>
                <a:cs typeface="Courier New"/>
              </a:rPr>
              <a:t>15	</a:t>
            </a:r>
            <a:r>
              <a:rPr lang="en-GB" sz="1600" b="1" dirty="0">
                <a:latin typeface="Courier New"/>
                <a:cs typeface="Courier New"/>
              </a:rPr>
              <a:t>Lucy</a:t>
            </a:r>
            <a:r>
              <a:rPr lang="en-GB" sz="1600" dirty="0">
                <a:latin typeface="Courier New"/>
                <a:cs typeface="Courier New"/>
              </a:rPr>
              <a:t>		[[((picks up the dropped food and puts it back in </a:t>
            </a:r>
          </a:p>
          <a:p>
            <a:pPr>
              <a:buNone/>
            </a:pPr>
            <a:r>
              <a:rPr lang="en-GB" sz="1600" dirty="0">
                <a:latin typeface="Courier New"/>
                <a:cs typeface="Courier New"/>
              </a:rPr>
              <a:t>16		</a:t>
            </a:r>
            <a:r>
              <a:rPr lang="en-GB" sz="1600" dirty="0" smtClean="0">
                <a:latin typeface="Courier New"/>
                <a:cs typeface="Courier New"/>
              </a:rPr>
              <a:t>		her </a:t>
            </a:r>
            <a:r>
              <a:rPr lang="en-GB" sz="1600" dirty="0">
                <a:latin typeface="Courier New"/>
                <a:cs typeface="Courier New"/>
              </a:rPr>
              <a:t>bowl))</a:t>
            </a:r>
          </a:p>
          <a:p>
            <a:pPr>
              <a:buNone/>
            </a:pPr>
            <a:r>
              <a:rPr lang="en-GB" sz="1600" dirty="0">
                <a:latin typeface="Courier New"/>
                <a:cs typeface="Courier New"/>
              </a:rPr>
              <a:t>17	</a:t>
            </a:r>
            <a:r>
              <a:rPr lang="en-GB" sz="1600" b="1" dirty="0">
                <a:latin typeface="Courier New"/>
                <a:cs typeface="Courier New"/>
              </a:rPr>
              <a:t>Dad</a:t>
            </a:r>
            <a:r>
              <a:rPr lang="en-GB" sz="1600" dirty="0">
                <a:latin typeface="Courier New"/>
                <a:cs typeface="Courier New"/>
              </a:rPr>
              <a:t>		</a:t>
            </a:r>
            <a:r>
              <a:rPr lang="en-GB" sz="1600" b="1" dirty="0" err="1">
                <a:solidFill>
                  <a:srgbClr val="5C2610"/>
                </a:solidFill>
                <a:latin typeface="Courier New"/>
                <a:cs typeface="Courier New"/>
              </a:rPr>
              <a:t>LO</a:t>
            </a:r>
            <a:r>
              <a:rPr lang="en-GB" sz="1600" b="1" u="sng" dirty="0" err="1">
                <a:solidFill>
                  <a:srgbClr val="5C2610"/>
                </a:solidFill>
                <a:latin typeface="Courier New"/>
                <a:cs typeface="Courier New"/>
              </a:rPr>
              <a:t>O</a:t>
            </a:r>
            <a:r>
              <a:rPr lang="en-GB" sz="1600" b="1" dirty="0" err="1">
                <a:solidFill>
                  <a:srgbClr val="5C2610"/>
                </a:solidFill>
                <a:latin typeface="Courier New"/>
                <a:cs typeface="Courier New"/>
              </a:rPr>
              <a:t>:k</a:t>
            </a:r>
            <a:r>
              <a:rPr lang="en-GB" sz="1600" b="1" dirty="0">
                <a:solidFill>
                  <a:srgbClr val="5C2610"/>
                </a:solidFill>
                <a:latin typeface="Courier New"/>
                <a:cs typeface="Courier New"/>
              </a:rPr>
              <a:t> at </a:t>
            </a:r>
            <a:r>
              <a:rPr lang="en-GB" sz="1600" b="1" u="sng" dirty="0">
                <a:solidFill>
                  <a:srgbClr val="5C2610"/>
                </a:solidFill>
                <a:latin typeface="Courier New"/>
                <a:cs typeface="Courier New"/>
              </a:rPr>
              <a:t>w</a:t>
            </a:r>
            <a:r>
              <a:rPr lang="en-GB" sz="1600" b="1" dirty="0">
                <a:solidFill>
                  <a:srgbClr val="5C2610"/>
                </a:solidFill>
                <a:latin typeface="Courier New"/>
                <a:cs typeface="Courier New"/>
              </a:rPr>
              <a:t>hat you’re </a:t>
            </a:r>
            <a:r>
              <a:rPr lang="en-GB" sz="1600" b="1" u="sng" dirty="0" err="1">
                <a:solidFill>
                  <a:srgbClr val="5C2610"/>
                </a:solidFill>
                <a:latin typeface="Courier New"/>
                <a:cs typeface="Courier New"/>
              </a:rPr>
              <a:t>d</a:t>
            </a:r>
            <a:r>
              <a:rPr lang="en-GB" sz="1600" b="1" dirty="0" err="1">
                <a:solidFill>
                  <a:srgbClr val="5C2610"/>
                </a:solidFill>
                <a:latin typeface="Courier New"/>
                <a:cs typeface="Courier New"/>
              </a:rPr>
              <a:t>o</a:t>
            </a:r>
            <a:r>
              <a:rPr lang="en-GB" sz="1600" b="1" u="sng" dirty="0" err="1">
                <a:solidFill>
                  <a:srgbClr val="5C2610"/>
                </a:solidFill>
                <a:latin typeface="Courier New"/>
                <a:cs typeface="Courier New"/>
              </a:rPr>
              <a:t>:</a:t>
            </a:r>
            <a:r>
              <a:rPr lang="en-GB" sz="1600" b="1" dirty="0" err="1">
                <a:solidFill>
                  <a:srgbClr val="5C2610"/>
                </a:solidFill>
                <a:latin typeface="Courier New"/>
                <a:cs typeface="Courier New"/>
              </a:rPr>
              <a:t>ing</a:t>
            </a:r>
            <a:r>
              <a:rPr lang="en-GB" sz="1600" b="1" u="sng" dirty="0">
                <a:solidFill>
                  <a:srgbClr val="5C2610"/>
                </a:solidFill>
                <a:latin typeface="Courier New"/>
                <a:cs typeface="Courier New"/>
              </a:rPr>
              <a:t>::</a:t>
            </a:r>
            <a:r>
              <a:rPr lang="en-GB" sz="1600" b="1" dirty="0">
                <a:solidFill>
                  <a:srgbClr val="5C2610"/>
                </a:solidFill>
                <a:latin typeface="Courier New"/>
                <a:cs typeface="Courier New"/>
              </a:rPr>
              <a:t>.</a:t>
            </a:r>
          </a:p>
          <a:p>
            <a:pPr>
              <a:buNone/>
            </a:pPr>
            <a:r>
              <a:rPr lang="en-GB" sz="1600" dirty="0">
                <a:latin typeface="Courier New"/>
                <a:cs typeface="Courier New"/>
              </a:rPr>
              <a:t>18		</a:t>
            </a:r>
            <a:r>
              <a:rPr lang="en-GB" sz="1600" dirty="0" smtClean="0">
                <a:latin typeface="Courier New"/>
                <a:cs typeface="Courier New"/>
              </a:rPr>
              <a:t>		[</a:t>
            </a:r>
            <a:r>
              <a:rPr lang="en-GB" sz="1600" dirty="0">
                <a:latin typeface="Courier New"/>
                <a:cs typeface="Courier New"/>
              </a:rPr>
              <a:t>(3.9)		   ]</a:t>
            </a:r>
          </a:p>
          <a:p>
            <a:pPr>
              <a:buNone/>
            </a:pPr>
            <a:r>
              <a:rPr lang="en-GB" sz="1600" dirty="0">
                <a:latin typeface="Courier New"/>
                <a:cs typeface="Courier New"/>
              </a:rPr>
              <a:t>19	</a:t>
            </a:r>
            <a:r>
              <a:rPr lang="en-GB" sz="1600" b="1" dirty="0">
                <a:latin typeface="Courier New"/>
                <a:cs typeface="Courier New"/>
              </a:rPr>
              <a:t>Lucy</a:t>
            </a:r>
            <a:r>
              <a:rPr lang="en-GB" sz="1600" dirty="0">
                <a:latin typeface="Courier New"/>
                <a:cs typeface="Courier New"/>
              </a:rPr>
              <a:t>		[((does a deep nod and then keeps her head down </a:t>
            </a:r>
          </a:p>
          <a:p>
            <a:pPr>
              <a:buNone/>
            </a:pPr>
            <a:r>
              <a:rPr lang="en-GB" sz="1600" dirty="0">
                <a:latin typeface="Courier New"/>
                <a:cs typeface="Courier New"/>
              </a:rPr>
              <a:t>20		</a:t>
            </a:r>
            <a:r>
              <a:rPr lang="en-GB" sz="1600" dirty="0" smtClean="0">
                <a:latin typeface="Courier New"/>
                <a:cs typeface="Courier New"/>
              </a:rPr>
              <a:t>		looking </a:t>
            </a:r>
            <a:r>
              <a:rPr lang="en-GB" sz="1600" dirty="0">
                <a:latin typeface="Courier New"/>
                <a:cs typeface="Courier New"/>
              </a:rPr>
              <a:t>at her bowl))]</a:t>
            </a:r>
          </a:p>
          <a:p>
            <a:pPr>
              <a:buNone/>
            </a:pPr>
            <a:r>
              <a:rPr lang="en-GB" sz="1600" dirty="0">
                <a:latin typeface="Courier New"/>
                <a:cs typeface="Courier New"/>
              </a:rPr>
              <a:t>21	</a:t>
            </a:r>
            <a:r>
              <a:rPr lang="en-GB" sz="1600" b="1" dirty="0">
                <a:latin typeface="Courier New"/>
                <a:cs typeface="Courier New"/>
              </a:rPr>
              <a:t>Dad</a:t>
            </a:r>
            <a:r>
              <a:rPr lang="en-GB" sz="1600" dirty="0">
                <a:latin typeface="Courier New"/>
                <a:cs typeface="Courier New"/>
              </a:rPr>
              <a:t>		[[((watches Lucy))</a:t>
            </a:r>
          </a:p>
          <a:p>
            <a:pPr>
              <a:buNone/>
            </a:pPr>
            <a:r>
              <a:rPr lang="en-GB" sz="1600" dirty="0">
                <a:latin typeface="Courier New"/>
                <a:cs typeface="Courier New"/>
              </a:rPr>
              <a:t>22	</a:t>
            </a:r>
            <a:r>
              <a:rPr lang="en-GB" sz="1600" b="1" dirty="0">
                <a:latin typeface="Courier New"/>
                <a:cs typeface="Courier New"/>
              </a:rPr>
              <a:t>Mum</a:t>
            </a:r>
            <a:r>
              <a:rPr lang="en-GB" sz="1600" dirty="0" smtClean="0">
                <a:latin typeface="Courier New"/>
                <a:cs typeface="Courier New"/>
              </a:rPr>
              <a:t>		</a:t>
            </a:r>
            <a:r>
              <a:rPr lang="en-GB" sz="1600" dirty="0">
                <a:latin typeface="Courier New"/>
                <a:cs typeface="Courier New"/>
              </a:rPr>
              <a:t>So </a:t>
            </a:r>
            <a:r>
              <a:rPr lang="en-GB" sz="1600" dirty="0" err="1">
                <a:latin typeface="Courier New"/>
                <a:cs typeface="Courier New"/>
              </a:rPr>
              <a:t>wuz</a:t>
            </a:r>
            <a:r>
              <a:rPr lang="en-GB" sz="1600" dirty="0">
                <a:latin typeface="Courier New"/>
                <a:cs typeface="Courier New"/>
              </a:rPr>
              <a:t> your </a:t>
            </a:r>
            <a:r>
              <a:rPr lang="en-GB" sz="1600" u="sng" dirty="0" err="1">
                <a:latin typeface="Courier New"/>
                <a:cs typeface="Courier New"/>
              </a:rPr>
              <a:t>bi</a:t>
            </a:r>
            <a:r>
              <a:rPr lang="en-GB" sz="1600" dirty="0" err="1">
                <a:latin typeface="Courier New"/>
                <a:cs typeface="Courier New"/>
              </a:rPr>
              <a:t>:ke</a:t>
            </a:r>
            <a:r>
              <a:rPr lang="en-GB" sz="1600" dirty="0">
                <a:latin typeface="Courier New"/>
                <a:cs typeface="Courier New"/>
              </a:rPr>
              <a:t> [</a:t>
            </a:r>
            <a:r>
              <a:rPr lang="en-GB" sz="1600" dirty="0" err="1">
                <a:latin typeface="Courier New"/>
                <a:cs typeface="Courier New"/>
              </a:rPr>
              <a:t>al</a:t>
            </a:r>
            <a:r>
              <a:rPr lang="en-GB" sz="1600" u="sng" dirty="0" err="1">
                <a:latin typeface="Courier New"/>
                <a:cs typeface="Courier New"/>
              </a:rPr>
              <a:t>ri</a:t>
            </a:r>
            <a:r>
              <a:rPr lang="en-GB" sz="1600" dirty="0" err="1">
                <a:latin typeface="Courier New"/>
                <a:cs typeface="Courier New"/>
              </a:rPr>
              <a:t>:ght</a:t>
            </a:r>
            <a:r>
              <a:rPr lang="en-GB" sz="1600" dirty="0">
                <a:latin typeface="Courier New"/>
                <a:cs typeface="Courier New"/>
              </a:rPr>
              <a:t>?, did Rupert </a:t>
            </a:r>
            <a:r>
              <a:rPr lang="en-GB" sz="1600" dirty="0" err="1">
                <a:latin typeface="Courier New"/>
                <a:cs typeface="Courier New"/>
              </a:rPr>
              <a:t>s</a:t>
            </a:r>
            <a:r>
              <a:rPr lang="en-GB" sz="1600" u="sng" dirty="0" err="1">
                <a:latin typeface="Courier New"/>
                <a:cs typeface="Courier New"/>
              </a:rPr>
              <a:t>a</a:t>
            </a:r>
            <a:r>
              <a:rPr lang="en-GB" sz="1600" dirty="0" err="1">
                <a:latin typeface="Courier New"/>
                <a:cs typeface="Courier New"/>
              </a:rPr>
              <a:t>:y</a:t>
            </a:r>
            <a:r>
              <a:rPr lang="en-GB" sz="1600" dirty="0">
                <a:latin typeface="Courier New"/>
                <a:cs typeface="Courier New"/>
              </a:rPr>
              <a:t>?]</a:t>
            </a:r>
          </a:p>
          <a:p>
            <a:pPr>
              <a:lnSpc>
                <a:spcPct val="120000"/>
              </a:lnSpc>
            </a:pP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Single directives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bg1">
                  <a:lumMod val="20000"/>
                  <a:lumOff val="80000"/>
                </a:schemeClr>
              </a:gs>
              <a:gs pos="100000">
                <a:schemeClr val="accent2">
                  <a:lumMod val="50000"/>
                </a:schemeClr>
              </a:gs>
              <a:gs pos="95000">
                <a:schemeClr val="bg1">
                  <a:lumMod val="20000"/>
                  <a:lumOff val="80000"/>
                </a:schemeClr>
              </a:gs>
              <a:gs pos="97000">
                <a:schemeClr val="accent2">
                  <a:lumMod val="50000"/>
                </a:schemeClr>
              </a:gs>
            </a:gsLst>
            <a:lin ang="0" scaled="1"/>
            <a:tileRect/>
          </a:gradFill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248"/>
              </a:spcBef>
              <a:buNone/>
            </a:pPr>
            <a:endParaRPr lang="en-GB" dirty="0"/>
          </a:p>
          <a:p>
            <a:pPr>
              <a:lnSpc>
                <a:spcPct val="120000"/>
              </a:lnSpc>
              <a:spcBef>
                <a:spcPts val="1248"/>
              </a:spcBef>
              <a:buNone/>
            </a:pPr>
            <a:endParaRPr lang="en-GB" sz="1200" dirty="0" smtClean="0"/>
          </a:p>
          <a:p>
            <a:pPr>
              <a:spcBef>
                <a:spcPts val="1248"/>
              </a:spcBef>
            </a:pPr>
            <a:r>
              <a:rPr lang="en-GB" dirty="0" smtClean="0"/>
              <a:t>The directive typically…</a:t>
            </a:r>
          </a:p>
          <a:p>
            <a:pPr lvl="1">
              <a:spcBef>
                <a:spcPts val="1248"/>
              </a:spcBef>
            </a:pPr>
            <a:r>
              <a:rPr lang="en-GB" dirty="0"/>
              <a:t>I</a:t>
            </a:r>
            <a:r>
              <a:rPr lang="en-GB" dirty="0" smtClean="0"/>
              <a:t>ndexes some aspect of the recipients prior conduct as requiring an immediate directive to change</a:t>
            </a:r>
          </a:p>
          <a:p>
            <a:pPr lvl="1">
              <a:spcBef>
                <a:spcPts val="1248"/>
              </a:spcBef>
            </a:pPr>
            <a:r>
              <a:rPr lang="en-GB" dirty="0" smtClean="0"/>
              <a:t>Breaks into the ongoing talk to claim a locally occasion entitlement to tell the recipient what to do</a:t>
            </a:r>
          </a:p>
          <a:p>
            <a:pPr>
              <a:spcBef>
                <a:spcPts val="1248"/>
              </a:spcBef>
            </a:pPr>
            <a:r>
              <a:rPr lang="en-GB" dirty="0" smtClean="0"/>
              <a:t>Choosing to use a highly entitled directive formulation as a first attempt is markedly </a:t>
            </a:r>
            <a:r>
              <a:rPr lang="en-GB" dirty="0" err="1" smtClean="0"/>
              <a:t>disaffiliative</a:t>
            </a:r>
            <a:r>
              <a:rPr lang="en-GB" dirty="0" smtClean="0"/>
              <a:t> / forceful.</a:t>
            </a:r>
          </a:p>
          <a:p>
            <a:pPr>
              <a:lnSpc>
                <a:spcPct val="120000"/>
              </a:lnSpc>
              <a:spcBef>
                <a:spcPts val="1248"/>
              </a:spcBef>
            </a:pPr>
            <a:endParaRPr lang="en-GB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GB" dirty="0" smtClean="0"/>
              <a:t>Single directives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bg1">
                  <a:lumMod val="20000"/>
                  <a:lumOff val="80000"/>
                </a:schemeClr>
              </a:gs>
              <a:gs pos="100000">
                <a:schemeClr val="accent2">
                  <a:lumMod val="50000"/>
                </a:schemeClr>
              </a:gs>
              <a:gs pos="95000">
                <a:schemeClr val="bg1">
                  <a:lumMod val="20000"/>
                  <a:lumOff val="80000"/>
                </a:schemeClr>
              </a:gs>
              <a:gs pos="97000">
                <a:schemeClr val="accent2">
                  <a:lumMod val="50000"/>
                </a:schemeClr>
              </a:gs>
            </a:gsLst>
            <a:lin ang="0" scaled="1"/>
            <a:tileRect/>
          </a:gradFill>
        </p:spPr>
        <p:txBody>
          <a:bodyPr>
            <a:normAutofit fontScale="85000" lnSpcReduction="20000"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>
              <a:lnSpc>
                <a:spcPct val="120000"/>
              </a:lnSpc>
              <a:spcBef>
                <a:spcPts val="1248"/>
              </a:spcBef>
            </a:pPr>
            <a:r>
              <a:rPr lang="en-GB" dirty="0" smtClean="0"/>
              <a:t>“when explicit solicitations of accounts are </a:t>
            </a:r>
            <a:r>
              <a:rPr lang="en-GB" i="1" dirty="0" smtClean="0"/>
              <a:t>not </a:t>
            </a:r>
            <a:r>
              <a:rPr lang="en-GB" dirty="0" smtClean="0"/>
              <a:t>withheld, they embody an aggravated stance of challenge/disaffiliation” (Robinson &amp; Bolden, 2010: 527).  </a:t>
            </a:r>
          </a:p>
          <a:p>
            <a:pPr>
              <a:lnSpc>
                <a:spcPct val="120000"/>
              </a:lnSpc>
              <a:spcBef>
                <a:spcPts val="1248"/>
              </a:spcBef>
            </a:pPr>
            <a:r>
              <a:rPr lang="en-GB" dirty="0" smtClean="0"/>
              <a:t>Violating the preference structure …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dirty="0" smtClean="0"/>
              <a:t>accentuates the highly entitled nature of the directive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dirty="0" smtClean="0"/>
              <a:t>Starkly prioritises ‘getting the action done’ over maintaining </a:t>
            </a:r>
            <a:r>
              <a:rPr lang="en-GB" dirty="0" err="1" smtClean="0"/>
              <a:t>intersubjectivity</a:t>
            </a:r>
            <a:endParaRPr lang="en-GB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dirty="0" smtClean="0"/>
              <a:t>Displays a marked lack of concern with the recipient’s autonomy </a:t>
            </a:r>
          </a:p>
          <a:p>
            <a:pPr lvl="1" indent="-2540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dirty="0" smtClean="0"/>
              <a:t>or freedom of action</a:t>
            </a:r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GB" dirty="0" smtClean="0"/>
              <a:t>Preference organisation of directives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bg1">
                  <a:lumMod val="20000"/>
                  <a:lumOff val="80000"/>
                </a:schemeClr>
              </a:gs>
              <a:gs pos="100000">
                <a:schemeClr val="accent5">
                  <a:lumMod val="75000"/>
                </a:schemeClr>
              </a:gs>
              <a:gs pos="95000">
                <a:schemeClr val="bg1">
                  <a:lumMod val="20000"/>
                  <a:lumOff val="80000"/>
                </a:schemeClr>
              </a:gs>
              <a:gs pos="97000">
                <a:schemeClr val="accent5">
                  <a:lumMod val="75000"/>
                </a:schemeClr>
              </a:gs>
            </a:gsLst>
            <a:lin ang="0" scaled="1"/>
            <a:tileRect/>
          </a:gradFill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Two ways to account for different directive formats</a:t>
            </a:r>
            <a:endParaRPr lang="en-GB" dirty="0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228600" y="1600200"/>
            <a:ext cx="4040188" cy="715355"/>
          </a:xfrm>
          <a:prstGeom prst="rect">
            <a:avLst/>
          </a:prstGeom>
          <a:solidFill>
            <a:srgbClr val="4D6D38"/>
          </a:soli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Entitlement and contingency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228600" y="2286000"/>
            <a:ext cx="4040188" cy="36576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effectLst>
            <a:softEdge rad="63500"/>
          </a:effectLst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 entitlement privileges progressivity of action above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all other concerns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en-GB" sz="2400" baseline="0" dirty="0" smtClean="0"/>
              <a:t>Risks a breakdown in </a:t>
            </a:r>
            <a:r>
              <a:rPr lang="en-GB" sz="2400" baseline="0" dirty="0" err="1" smtClean="0"/>
              <a:t>intersubjectivity</a:t>
            </a:r>
            <a:endParaRPr lang="en-GB" sz="2400" baseline="0" dirty="0" smtClean="0"/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GB" sz="2400" dirty="0" smtClean="0"/>
              <a:t>Low entitlement privileges the recipients autonomy and maintaining </a:t>
            </a:r>
            <a:r>
              <a:rPr lang="en-GB" sz="2400" dirty="0" err="1" smtClean="0"/>
              <a:t>intersubjectivity</a:t>
            </a:r>
            <a:endParaRPr lang="en-GB" sz="2400" dirty="0" smtClean="0"/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en-GB" sz="2400" dirty="0" smtClean="0"/>
              <a:t>Risks not getting the action done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 Placeholder 6"/>
          <p:cNvSpPr txBox="1">
            <a:spLocks/>
          </p:cNvSpPr>
          <p:nvPr/>
        </p:nvSpPr>
        <p:spPr>
          <a:xfrm>
            <a:off x="4279307" y="1600200"/>
            <a:ext cx="4041775" cy="715355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Preference organisation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4279307" y="2286000"/>
            <a:ext cx="4041775" cy="36576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effectLst>
            <a:softEdge rad="63500"/>
          </a:effectLst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2400" noProof="0" dirty="0" smtClean="0"/>
              <a:t>High entitlement directives are </a:t>
            </a:r>
            <a:r>
              <a:rPr lang="en-GB" sz="2400" noProof="0" dirty="0" err="1" smtClean="0"/>
              <a:t>disaffiliative</a:t>
            </a:r>
            <a:r>
              <a:rPr lang="en-GB" sz="2400" noProof="0" dirty="0" smtClean="0"/>
              <a:t> social actions.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en-GB" sz="2400" noProof="0" dirty="0" smtClean="0"/>
              <a:t>They are </a:t>
            </a:r>
            <a:r>
              <a:rPr lang="en-GB" sz="2400" noProof="0" dirty="0" err="1" smtClean="0"/>
              <a:t>dispreferred</a:t>
            </a:r>
            <a:r>
              <a:rPr lang="en-GB" sz="2400" noProof="0" dirty="0" smtClean="0"/>
              <a:t> and recurrently withheld in interaction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kumimoji="0" lang="en-GB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 withholding</a:t>
            </a:r>
            <a:r>
              <a:rPr kumimoji="0" lang="en-GB" sz="24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highly entitled directive marks the utterance as particularly unconcerned with the recipients autonomy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463" y="228600"/>
            <a:ext cx="8583537" cy="6629400"/>
          </a:xfrm>
          <a:gradFill flip="none" rotWithShape="1">
            <a:gsLst>
              <a:gs pos="0">
                <a:schemeClr val="bg1">
                  <a:lumMod val="20000"/>
                  <a:lumOff val="80000"/>
                </a:schemeClr>
              </a:gs>
              <a:gs pos="100000">
                <a:schemeClr val="accent5">
                  <a:lumMod val="75000"/>
                </a:schemeClr>
              </a:gs>
              <a:gs pos="95000">
                <a:schemeClr val="bg1">
                  <a:lumMod val="20000"/>
                  <a:lumOff val="80000"/>
                </a:schemeClr>
              </a:gs>
              <a:gs pos="97000">
                <a:schemeClr val="accent5">
                  <a:lumMod val="75000"/>
                </a:schemeClr>
              </a:gs>
            </a:gsLst>
            <a:lin ang="0" scaled="1"/>
            <a:tileRect/>
          </a:gradFill>
        </p:spPr>
        <p:txBody>
          <a:bodyPr>
            <a:normAutofit fontScale="47500" lnSpcReduction="20000"/>
          </a:bodyPr>
          <a:lstStyle/>
          <a:p>
            <a:pPr marL="82550" indent="-82550">
              <a:buNone/>
            </a:pPr>
            <a:endParaRPr lang="en-GB" dirty="0" smtClean="0"/>
          </a:p>
          <a:p>
            <a:pPr marL="82550" indent="-8255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spcBef>
                <a:spcPts val="440"/>
              </a:spcBef>
              <a:buNone/>
            </a:pPr>
            <a:r>
              <a:rPr lang="en-GB" dirty="0" smtClean="0"/>
              <a:t>CRAVEN</a:t>
            </a:r>
            <a:r>
              <a:rPr lang="en-GB" dirty="0"/>
              <a:t>, A. and POTTER, J., 2010. Directives: Entitlement and Contingency in Action. </a:t>
            </a:r>
            <a:r>
              <a:rPr lang="en-GB" i="1" dirty="0"/>
              <a:t>Discourse Studies, </a:t>
            </a:r>
            <a:r>
              <a:rPr lang="en-GB" b="1" dirty="0"/>
              <a:t>12</a:t>
            </a:r>
            <a:r>
              <a:rPr lang="en-GB" dirty="0"/>
              <a:t>(4), pp. 419-442.</a:t>
            </a:r>
          </a:p>
          <a:p>
            <a:pPr marL="0" indent="0">
              <a:spcBef>
                <a:spcPts val="440"/>
              </a:spcBef>
              <a:buNone/>
            </a:pPr>
            <a:r>
              <a:rPr lang="en-GB" dirty="0"/>
              <a:t>CURL, T. and DREW, P., 2008. Contingency and Action: A Comparison of Two Forms of Requesting. </a:t>
            </a:r>
            <a:r>
              <a:rPr lang="en-GB" i="1" dirty="0"/>
              <a:t>Research on Language and Social Interaction, </a:t>
            </a:r>
            <a:r>
              <a:rPr lang="en-GB" b="1" dirty="0"/>
              <a:t>41</a:t>
            </a:r>
            <a:r>
              <a:rPr lang="en-GB" dirty="0"/>
              <a:t>(2), pp. 129-153.</a:t>
            </a:r>
          </a:p>
          <a:p>
            <a:pPr marL="0" indent="0">
              <a:spcBef>
                <a:spcPts val="440"/>
              </a:spcBef>
              <a:buNone/>
            </a:pPr>
            <a:r>
              <a:rPr lang="en-GB" dirty="0"/>
              <a:t>ERVIN-TRIPP, S., 1976. Is Sybil there? The structure of some American English directives. </a:t>
            </a:r>
            <a:r>
              <a:rPr lang="en-GB" i="1" dirty="0"/>
              <a:t>Language in Society, </a:t>
            </a:r>
            <a:r>
              <a:rPr lang="en-GB" b="1" dirty="0"/>
              <a:t>5</a:t>
            </a:r>
            <a:r>
              <a:rPr lang="en-GB" dirty="0"/>
              <a:t>, pp. 25-66.</a:t>
            </a:r>
          </a:p>
          <a:p>
            <a:pPr marL="0" indent="0">
              <a:spcBef>
                <a:spcPts val="440"/>
              </a:spcBef>
              <a:buNone/>
            </a:pPr>
            <a:r>
              <a:rPr lang="en-GB" dirty="0"/>
              <a:t>GOODWIN, M.H., 2006. Participation, affect, and trajectory in family directive / response sequences. </a:t>
            </a:r>
            <a:r>
              <a:rPr lang="en-GB" i="1" dirty="0"/>
              <a:t>Text and Talk, </a:t>
            </a:r>
            <a:r>
              <a:rPr lang="en-GB" b="1" dirty="0"/>
              <a:t>26</a:t>
            </a:r>
            <a:r>
              <a:rPr lang="en-GB" dirty="0"/>
              <a:t>(4-5), pp. 515-543.</a:t>
            </a:r>
          </a:p>
          <a:p>
            <a:pPr marL="0" indent="0">
              <a:spcBef>
                <a:spcPts val="440"/>
              </a:spcBef>
              <a:buNone/>
            </a:pPr>
            <a:r>
              <a:rPr lang="en-GB" dirty="0"/>
              <a:t>HEINEMANN, T., 2006. 'Will you or can't you?': Displaying entitlement in interrogative requests. </a:t>
            </a:r>
            <a:r>
              <a:rPr lang="en-GB" i="1" dirty="0"/>
              <a:t>Journal of Pragmatics, </a:t>
            </a:r>
            <a:r>
              <a:rPr lang="en-GB" b="1" dirty="0"/>
              <a:t>38</a:t>
            </a:r>
            <a:r>
              <a:rPr lang="en-GB" dirty="0"/>
              <a:t>, pp. 1081-1104.</a:t>
            </a:r>
          </a:p>
          <a:p>
            <a:pPr marL="0" indent="0">
              <a:spcBef>
                <a:spcPts val="440"/>
              </a:spcBef>
              <a:buNone/>
            </a:pPr>
            <a:r>
              <a:rPr lang="en-GB" dirty="0"/>
              <a:t>HERITAGE, J. and  SEFI, S., 1992. Dilemmas of advice: aspects of the delivery and reception of advice in interactions between health visitors and first-time mothers. In: P. DREW and  J. HERITAGE, </a:t>
            </a:r>
            <a:r>
              <a:rPr lang="en-GB" dirty="0" err="1"/>
              <a:t>eds</a:t>
            </a:r>
            <a:r>
              <a:rPr lang="en-GB" dirty="0"/>
              <a:t>, </a:t>
            </a:r>
            <a:r>
              <a:rPr lang="en-GB" i="1" dirty="0"/>
              <a:t>Talk at Work: Interaction in Institutional Settings. </a:t>
            </a:r>
            <a:r>
              <a:rPr lang="en-GB" dirty="0"/>
              <a:t>Cambridge: Cambridge University Press, pp. 359-417.</a:t>
            </a:r>
          </a:p>
          <a:p>
            <a:pPr marL="0" indent="0">
              <a:spcBef>
                <a:spcPts val="440"/>
              </a:spcBef>
              <a:buNone/>
            </a:pPr>
            <a:r>
              <a:rPr lang="en-GB" dirty="0"/>
              <a:t>LERNER, G., 1996. Finding "face" in the Preference Structures of Talk-in-Interaction. </a:t>
            </a:r>
            <a:r>
              <a:rPr lang="en-GB" i="1" dirty="0"/>
              <a:t>Social Psychology Quarterly, </a:t>
            </a:r>
            <a:r>
              <a:rPr lang="en-GB" b="1" dirty="0"/>
              <a:t>59</a:t>
            </a:r>
            <a:r>
              <a:rPr lang="en-GB" dirty="0"/>
              <a:t>(4), pp. 303-321.</a:t>
            </a:r>
          </a:p>
          <a:p>
            <a:pPr marL="0" indent="0">
              <a:spcBef>
                <a:spcPts val="440"/>
              </a:spcBef>
              <a:buNone/>
            </a:pPr>
            <a:r>
              <a:rPr lang="en-GB" dirty="0"/>
              <a:t>PEARSON, B., 1989. "Role-</a:t>
            </a:r>
            <a:r>
              <a:rPr lang="en-GB" dirty="0" err="1"/>
              <a:t>ing</a:t>
            </a:r>
            <a:r>
              <a:rPr lang="en-GB" dirty="0"/>
              <a:t> Out Control" at Church Business Meetings: Directing and Disagreeing. </a:t>
            </a:r>
            <a:r>
              <a:rPr lang="en-GB" i="1" dirty="0"/>
              <a:t>Language Sciences, </a:t>
            </a:r>
            <a:r>
              <a:rPr lang="en-GB" b="1" dirty="0"/>
              <a:t>11</a:t>
            </a:r>
            <a:r>
              <a:rPr lang="en-GB" dirty="0"/>
              <a:t>(3), pp. 289-304.</a:t>
            </a:r>
          </a:p>
          <a:p>
            <a:pPr marL="0" indent="0">
              <a:spcBef>
                <a:spcPts val="440"/>
              </a:spcBef>
              <a:buNone/>
            </a:pPr>
            <a:r>
              <a:rPr lang="en-GB" dirty="0"/>
              <a:t>ROBINSON, J.D. and BOLDEN, G.B., 2010. Preference organisation of sequence-initiating actions: The case of explicit account solicitations. </a:t>
            </a:r>
            <a:r>
              <a:rPr lang="en-GB" i="1" dirty="0"/>
              <a:t>Discourse Studies, </a:t>
            </a:r>
            <a:r>
              <a:rPr lang="en-GB" b="1" dirty="0"/>
              <a:t>12</a:t>
            </a:r>
            <a:r>
              <a:rPr lang="en-GB" dirty="0"/>
              <a:t>(4), pp. 501-533.</a:t>
            </a:r>
          </a:p>
          <a:p>
            <a:pPr marL="0" indent="0">
              <a:spcBef>
                <a:spcPts val="440"/>
              </a:spcBef>
              <a:buNone/>
            </a:pPr>
            <a:r>
              <a:rPr lang="en-GB" dirty="0"/>
              <a:t>SCHEGLOFF, E.A., 1979. Identification and Recognition in Telephone Openings. In: G. PSATHAS, </a:t>
            </a:r>
            <a:r>
              <a:rPr lang="en-GB" dirty="0" err="1"/>
              <a:t>ed</a:t>
            </a:r>
            <a:r>
              <a:rPr lang="en-GB" dirty="0"/>
              <a:t>, </a:t>
            </a:r>
            <a:r>
              <a:rPr lang="en-GB" i="1" dirty="0"/>
              <a:t>Everyday Language: Studies in </a:t>
            </a:r>
            <a:r>
              <a:rPr lang="en-GB" i="1" dirty="0" err="1"/>
              <a:t>Ethnomethodology</a:t>
            </a:r>
            <a:r>
              <a:rPr lang="en-GB" i="1" dirty="0"/>
              <a:t>. </a:t>
            </a:r>
            <a:r>
              <a:rPr lang="en-GB" dirty="0"/>
              <a:t>New York: Irvington Publishers, pp. 23-78.</a:t>
            </a:r>
          </a:p>
          <a:p>
            <a:pPr marL="0" indent="0">
              <a:spcBef>
                <a:spcPts val="440"/>
              </a:spcBef>
              <a:buNone/>
            </a:pPr>
            <a:r>
              <a:rPr lang="en-GB" dirty="0"/>
              <a:t>SCHEGLOFF, E.A., 2007. Sequence Organisation in Interaction: A Primer in Conversation Analysis. Cambridge: Cambridge University Press.</a:t>
            </a:r>
          </a:p>
          <a:p>
            <a:pPr marL="0" indent="0">
              <a:spcBef>
                <a:spcPts val="440"/>
              </a:spcBef>
              <a:buNone/>
            </a:pPr>
            <a:r>
              <a:rPr lang="en-GB" dirty="0"/>
              <a:t>SCHEGLOFF, E.A., SACKS, H. and JEFFERSON, G., 1977. The preference for self-correction in the organization of repair in conversation. </a:t>
            </a:r>
            <a:r>
              <a:rPr lang="en-GB" i="1" dirty="0"/>
              <a:t>Language, </a:t>
            </a:r>
            <a:r>
              <a:rPr lang="en-GB" b="1" dirty="0"/>
              <a:t>53</a:t>
            </a:r>
            <a:r>
              <a:rPr lang="en-GB" dirty="0"/>
              <a:t>(2), pp. 361-382.</a:t>
            </a:r>
          </a:p>
          <a:p>
            <a:pPr marL="0" indent="0">
              <a:spcBef>
                <a:spcPts val="440"/>
              </a:spcBef>
              <a:buNone/>
            </a:pPr>
            <a:r>
              <a:rPr lang="en-GB" dirty="0"/>
              <a:t>TALEGHANI-NIKAZM, C., 2006. Request Sequences: The intersection of Grammar, Interaction and Social Context. Philadelphia: John </a:t>
            </a:r>
            <a:r>
              <a:rPr lang="en-GB" dirty="0" err="1"/>
              <a:t>Benjamins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55466" cy="533399"/>
          </a:xfrm>
          <a:solidFill>
            <a:schemeClr val="accent5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bg1">
                  <a:lumMod val="20000"/>
                  <a:lumOff val="80000"/>
                </a:schemeClr>
              </a:gs>
              <a:gs pos="100000">
                <a:schemeClr val="bg1">
                  <a:lumMod val="75000"/>
                </a:schemeClr>
              </a:gs>
              <a:gs pos="95000">
                <a:schemeClr val="bg1">
                  <a:lumMod val="20000"/>
                  <a:lumOff val="80000"/>
                </a:schemeClr>
              </a:gs>
              <a:gs pos="97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txBody>
          <a:bodyPr>
            <a:normAutofit fontScale="77500" lnSpcReduction="20000"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“Utterances designed to get someone to do something” (Goodwin, 2006: 517)</a:t>
            </a:r>
          </a:p>
          <a:p>
            <a:r>
              <a:rPr lang="en-GB" dirty="0" smtClean="0"/>
              <a:t>Lots of different ways you can get someone to do something </a:t>
            </a:r>
          </a:p>
          <a:p>
            <a:pPr lvl="1"/>
            <a:r>
              <a:rPr lang="en-GB" dirty="0" smtClean="0"/>
              <a:t>I need a match</a:t>
            </a:r>
          </a:p>
          <a:p>
            <a:pPr lvl="1"/>
            <a:r>
              <a:rPr lang="en-GB" dirty="0" smtClean="0"/>
              <a:t>Give me a match</a:t>
            </a:r>
          </a:p>
          <a:p>
            <a:pPr lvl="1"/>
            <a:r>
              <a:rPr lang="en-GB" dirty="0" smtClean="0"/>
              <a:t>Could you give me a match?</a:t>
            </a:r>
          </a:p>
          <a:p>
            <a:pPr lvl="1"/>
            <a:r>
              <a:rPr lang="en-GB" dirty="0" smtClean="0"/>
              <a:t>May I have a match?</a:t>
            </a:r>
          </a:p>
          <a:p>
            <a:pPr lvl="1"/>
            <a:r>
              <a:rPr lang="en-GB" dirty="0" smtClean="0"/>
              <a:t>Do you have a match? (Ervin-Tripp, 1976)</a:t>
            </a:r>
          </a:p>
          <a:p>
            <a:r>
              <a:rPr lang="en-GB" dirty="0" smtClean="0"/>
              <a:t>Social distance and power might be predictors for more forceful formulations (e.g., Ervin-Tripp, 1976; Pearson, 1989)</a:t>
            </a:r>
          </a:p>
          <a:p>
            <a:r>
              <a:rPr lang="en-GB" dirty="0" smtClean="0"/>
              <a:t>Interaction based work is showing a more complicated picture and local, interactional factors need to be considered alongside social relationships (e.g., Heinemann, 2006)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Directives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bg1">
                  <a:lumMod val="20000"/>
                  <a:lumOff val="80000"/>
                </a:schemeClr>
              </a:gs>
              <a:gs pos="100000">
                <a:schemeClr val="bg1">
                  <a:lumMod val="75000"/>
                </a:schemeClr>
              </a:gs>
              <a:gs pos="95000">
                <a:schemeClr val="bg1">
                  <a:lumMod val="20000"/>
                  <a:lumOff val="80000"/>
                </a:schemeClr>
              </a:gs>
              <a:gs pos="97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txBody>
          <a:bodyPr>
            <a:normAutofit fontScale="85000" lnSpcReduction="10000"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Curl &amp; Drew (2008)</a:t>
            </a:r>
          </a:p>
          <a:p>
            <a:pPr defTabSz="474663"/>
            <a:r>
              <a:rPr lang="en-GB" dirty="0" smtClean="0"/>
              <a:t>Within the design of the request the speaker can display…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More or less entitlement to expect the requested action to be carried out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More or less acknowledgement of the contingencies that might prevent the requested action being carried out</a:t>
            </a:r>
          </a:p>
          <a:p>
            <a:pPr marL="621792" indent="-457200"/>
            <a:r>
              <a:rPr lang="en-GB" dirty="0" smtClean="0"/>
              <a:t>Request formats can be distinguished along a continuum of entitlement and contingency</a:t>
            </a:r>
          </a:p>
          <a:p>
            <a:pPr marL="621792" indent="-457200"/>
            <a:r>
              <a:rPr lang="en-GB" dirty="0" smtClean="0"/>
              <a:t>High entitlement utterances pointedly do not orient to any possibility of not being granted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Entitlement and Contingency </a:t>
            </a:r>
            <a:br>
              <a:rPr lang="en-GB" dirty="0" smtClean="0"/>
            </a:br>
            <a:r>
              <a:rPr lang="en-GB" dirty="0" smtClean="0"/>
              <a:t>(Curl &amp; Drew (2008)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bg1">
                  <a:lumMod val="20000"/>
                  <a:lumOff val="80000"/>
                </a:schemeClr>
              </a:gs>
              <a:gs pos="100000">
                <a:schemeClr val="accent6">
                  <a:lumMod val="75000"/>
                </a:schemeClr>
              </a:gs>
              <a:gs pos="95000">
                <a:schemeClr val="bg1">
                  <a:lumMod val="20000"/>
                  <a:lumOff val="80000"/>
                </a:schemeClr>
              </a:gs>
              <a:gs pos="97000">
                <a:schemeClr val="accent6">
                  <a:lumMod val="75000"/>
                </a:schemeClr>
              </a:gs>
            </a:gsLst>
            <a:lin ang="0" scaled="1"/>
            <a:tileRect/>
          </a:gradFill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r>
              <a:rPr lang="en-GB" sz="2400" dirty="0" smtClean="0"/>
              <a:t>Family Mealtimes</a:t>
            </a:r>
          </a:p>
          <a:p>
            <a:r>
              <a:rPr lang="en-GB" sz="2400" dirty="0" smtClean="0"/>
              <a:t>Attempts to get someone to do something</a:t>
            </a:r>
          </a:p>
          <a:p>
            <a:r>
              <a:rPr lang="en-GB" sz="2400" dirty="0" smtClean="0"/>
              <a:t>Contained examples of a wide range of directive strategies</a:t>
            </a:r>
          </a:p>
          <a:p>
            <a:endParaRPr lang="en-GB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 My data</a:t>
            </a:r>
            <a:endParaRPr lang="en-GB" dirty="0"/>
          </a:p>
        </p:txBody>
      </p:sp>
      <p:pic>
        <p:nvPicPr>
          <p:cNvPr id="8" name="Beans Noticing and response.mov">
            <a:hlinkClick r:id="" action="ppaction://media"/>
          </p:cNvPr>
          <p:cNvPicPr/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04800" y="2793206"/>
            <a:ext cx="4098925" cy="3074194"/>
          </a:xfrm>
          <a:prstGeom prst="rect">
            <a:avLst/>
          </a:prstGeom>
        </p:spPr>
      </p:pic>
      <p:pic>
        <p:nvPicPr>
          <p:cNvPr id="9" name="Fish request only.mov">
            <a:hlinkClick r:id="" action="ppaction://media"/>
          </p:cNvPr>
          <p:cNvPicPr/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4587874" y="2793206"/>
            <a:ext cx="4098925" cy="3074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bg1">
                  <a:lumMod val="20000"/>
                  <a:lumOff val="80000"/>
                </a:schemeClr>
              </a:gs>
              <a:gs pos="100000">
                <a:schemeClr val="accent6">
                  <a:lumMod val="75000"/>
                </a:schemeClr>
              </a:gs>
              <a:gs pos="95000">
                <a:schemeClr val="bg1">
                  <a:lumMod val="20000"/>
                  <a:lumOff val="80000"/>
                </a:schemeClr>
              </a:gs>
              <a:gs pos="97000">
                <a:schemeClr val="accent6">
                  <a:lumMod val="75000"/>
                </a:schemeClr>
              </a:gs>
            </a:gsLst>
            <a:lin ang="0" scaled="1"/>
            <a:tileRect/>
          </a:gradFill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Multiple Directives</a:t>
            </a:r>
            <a:br>
              <a:rPr lang="en-GB" dirty="0" smtClean="0"/>
            </a:br>
            <a:r>
              <a:rPr lang="en-GB" dirty="0" smtClean="0"/>
              <a:t>(Craven &amp; Potter, 2010)</a:t>
            </a:r>
            <a:endParaRPr lang="en-GB" dirty="0"/>
          </a:p>
        </p:txBody>
      </p:sp>
      <p:pic>
        <p:nvPicPr>
          <p:cNvPr id="4" name="6 Move up Anon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7200" y="1447799"/>
            <a:ext cx="7755466" cy="43624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bg1">
                  <a:lumMod val="20000"/>
                  <a:lumOff val="80000"/>
                </a:schemeClr>
              </a:gs>
              <a:gs pos="100000">
                <a:schemeClr val="accent6">
                  <a:lumMod val="75000"/>
                </a:schemeClr>
              </a:gs>
              <a:gs pos="95000">
                <a:schemeClr val="bg1">
                  <a:lumMod val="20000"/>
                  <a:lumOff val="80000"/>
                </a:schemeClr>
              </a:gs>
              <a:gs pos="97000">
                <a:schemeClr val="accent6">
                  <a:lumMod val="75000"/>
                </a:schemeClr>
              </a:gs>
            </a:gsLst>
            <a:lin ang="0" scaled="1"/>
            <a:tileRect/>
          </a:gradFill>
        </p:spPr>
        <p:txBody>
          <a:bodyPr>
            <a:normAutofit fontScale="40000" lnSpcReduction="20000"/>
          </a:bodyPr>
          <a:lstStyle/>
          <a:p>
            <a:endParaRPr lang="en-GB" dirty="0" smtClean="0"/>
          </a:p>
          <a:p>
            <a:endParaRPr lang="en-GB" dirty="0" smtClean="0"/>
          </a:p>
          <a:p>
            <a:pPr marL="118872" indent="0" defTabSz="1168400">
              <a:lnSpc>
                <a:spcPct val="120000"/>
              </a:lnSpc>
              <a:spcBef>
                <a:spcPts val="0"/>
              </a:spcBef>
              <a:buNone/>
            </a:pPr>
            <a:endParaRPr lang="en-GB" sz="4000" dirty="0" smtClean="0">
              <a:latin typeface="Courier New"/>
              <a:cs typeface="Courier New"/>
            </a:endParaRPr>
          </a:p>
          <a:p>
            <a:pPr marL="118872" indent="0" defTabSz="1168400">
              <a:lnSpc>
                <a:spcPct val="120000"/>
              </a:lnSpc>
              <a:spcBef>
                <a:spcPts val="0"/>
              </a:spcBef>
              <a:buNone/>
            </a:pPr>
            <a:endParaRPr lang="en-GB" sz="4000" dirty="0" smtClean="0">
              <a:latin typeface="Courier New"/>
              <a:cs typeface="Courier New"/>
            </a:endParaRPr>
          </a:p>
          <a:p>
            <a:pPr marL="118872" indent="0" defTabSz="1168400">
              <a:lnSpc>
                <a:spcPct val="120000"/>
              </a:lnSpc>
              <a:spcBef>
                <a:spcPts val="0"/>
              </a:spcBef>
              <a:buNone/>
            </a:pPr>
            <a:endParaRPr lang="en-GB" sz="4000" dirty="0" smtClean="0">
              <a:latin typeface="Courier New"/>
              <a:cs typeface="Courier New"/>
            </a:endParaRPr>
          </a:p>
          <a:p>
            <a:pPr marL="118872" indent="0" defTabSz="1168400">
              <a:lnSpc>
                <a:spcPct val="120000"/>
              </a:lnSpc>
              <a:spcBef>
                <a:spcPts val="0"/>
              </a:spcBef>
              <a:buNone/>
            </a:pPr>
            <a:endParaRPr lang="en-GB" sz="4000" dirty="0" smtClean="0">
              <a:latin typeface="Courier New"/>
              <a:cs typeface="Courier New"/>
            </a:endParaRPr>
          </a:p>
          <a:p>
            <a:pPr marL="118872" indent="0" defTabSz="116840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4000" dirty="0" smtClean="0">
                <a:latin typeface="Courier New"/>
                <a:cs typeface="Courier New"/>
              </a:rPr>
              <a:t>1  </a:t>
            </a:r>
            <a:r>
              <a:rPr lang="en-GB" sz="4000" b="1" dirty="0" smtClean="0">
                <a:latin typeface="Courier New"/>
                <a:cs typeface="Courier New"/>
              </a:rPr>
              <a:t>Mum</a:t>
            </a:r>
            <a:r>
              <a:rPr lang="en-GB" sz="4000" dirty="0" smtClean="0">
                <a:latin typeface="Courier New"/>
                <a:cs typeface="Courier New"/>
              </a:rPr>
              <a:t>	[</a:t>
            </a:r>
            <a:r>
              <a:rPr lang="en-GB" sz="4000" b="1" dirty="0" err="1" smtClean="0">
                <a:solidFill>
                  <a:srgbClr val="672020"/>
                </a:solidFill>
                <a:latin typeface="Courier New"/>
                <a:cs typeface="Courier New"/>
              </a:rPr>
              <a:t>Kath’rine</a:t>
            </a:r>
            <a:r>
              <a:rPr lang="en-GB" sz="4000" b="1" dirty="0" smtClean="0">
                <a:solidFill>
                  <a:srgbClr val="672020"/>
                </a:solidFill>
                <a:latin typeface="Courier New"/>
                <a:cs typeface="Courier New"/>
              </a:rPr>
              <a:t> &gt;</a:t>
            </a:r>
            <a:r>
              <a:rPr lang="en-GB" sz="4000" b="1" dirty="0" err="1" smtClean="0">
                <a:solidFill>
                  <a:srgbClr val="672020"/>
                </a:solidFill>
                <a:latin typeface="Courier New"/>
                <a:cs typeface="Courier New"/>
              </a:rPr>
              <a:t>c’you</a:t>
            </a:r>
            <a:r>
              <a:rPr lang="en-GB" sz="4000" b="1" dirty="0" smtClean="0">
                <a:solidFill>
                  <a:srgbClr val="672020"/>
                </a:solidFill>
                <a:latin typeface="Courier New"/>
                <a:cs typeface="Courier New"/>
              </a:rPr>
              <a:t> move&lt; </a:t>
            </a:r>
            <a:r>
              <a:rPr lang="en-GB" sz="4000" b="1" dirty="0" err="1" smtClean="0">
                <a:solidFill>
                  <a:srgbClr val="672020"/>
                </a:solidFill>
                <a:latin typeface="Courier New"/>
                <a:cs typeface="Courier New"/>
              </a:rPr>
              <a:t>a[</a:t>
            </a:r>
            <a:r>
              <a:rPr lang="en-GB" sz="4000" b="1" u="sng" dirty="0" err="1" smtClean="0">
                <a:solidFill>
                  <a:srgbClr val="672020"/>
                </a:solidFill>
                <a:latin typeface="Courier New"/>
                <a:cs typeface="Courier New"/>
              </a:rPr>
              <a:t>lon</a:t>
            </a:r>
            <a:r>
              <a:rPr lang="en-GB" sz="4000" b="1" dirty="0" err="1" smtClean="0">
                <a:solidFill>
                  <a:srgbClr val="672020"/>
                </a:solidFill>
                <a:latin typeface="Courier New"/>
                <a:cs typeface="Courier New"/>
              </a:rPr>
              <a:t>g</a:t>
            </a:r>
            <a:r>
              <a:rPr lang="en-GB" sz="4000" b="1" dirty="0" smtClean="0">
                <a:solidFill>
                  <a:srgbClr val="672020"/>
                </a:solidFill>
                <a:latin typeface="Courier New"/>
                <a:cs typeface="Courier New"/>
              </a:rPr>
              <a:t>] a li</a:t>
            </a:r>
            <a:r>
              <a:rPr lang="en-GB" sz="4000" b="1" u="sng" dirty="0" smtClean="0">
                <a:solidFill>
                  <a:srgbClr val="672020"/>
                </a:solidFill>
                <a:latin typeface="Courier New"/>
                <a:cs typeface="Courier New"/>
              </a:rPr>
              <a:t>t</a:t>
            </a:r>
            <a:r>
              <a:rPr lang="en-GB" sz="4000" b="1" dirty="0" smtClean="0">
                <a:solidFill>
                  <a:srgbClr val="672020"/>
                </a:solidFill>
                <a:latin typeface="Courier New"/>
                <a:cs typeface="Courier New"/>
              </a:rPr>
              <a:t>tle bit </a:t>
            </a:r>
            <a:r>
              <a:rPr lang="en-GB" sz="4000" b="1" dirty="0" err="1" smtClean="0">
                <a:solidFill>
                  <a:srgbClr val="672020"/>
                </a:solidFill>
                <a:latin typeface="Courier New"/>
                <a:cs typeface="Courier New"/>
              </a:rPr>
              <a:t>ple[ase</a:t>
            </a:r>
            <a:r>
              <a:rPr lang="en-GB" sz="4000" b="1" dirty="0" smtClean="0">
                <a:solidFill>
                  <a:srgbClr val="672020"/>
                </a:solidFill>
                <a:latin typeface="Courier New"/>
                <a:cs typeface="Courier New"/>
              </a:rPr>
              <a:t>. </a:t>
            </a:r>
            <a:r>
              <a:rPr lang="en-GB" sz="4000" dirty="0" smtClean="0">
                <a:latin typeface="Courier New"/>
                <a:cs typeface="Courier New"/>
              </a:rPr>
              <a:t>]</a:t>
            </a:r>
          </a:p>
          <a:p>
            <a:pPr marL="118872" indent="0" defTabSz="116840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4000" dirty="0" smtClean="0">
                <a:latin typeface="Courier New"/>
                <a:cs typeface="Courier New"/>
              </a:rPr>
              <a:t>2  </a:t>
            </a:r>
            <a:r>
              <a:rPr lang="en-GB" sz="4000" b="1" dirty="0" smtClean="0">
                <a:latin typeface="Courier New"/>
                <a:cs typeface="Courier New"/>
              </a:rPr>
              <a:t>Mum	</a:t>
            </a:r>
            <a:r>
              <a:rPr lang="en-GB" sz="4000" dirty="0" smtClean="0">
                <a:latin typeface="Courier New"/>
                <a:cs typeface="Courier New"/>
              </a:rPr>
              <a:t>[</a:t>
            </a:r>
            <a:r>
              <a:rPr lang="en-GB" sz="4000" dirty="0" smtClean="0">
                <a:solidFill>
                  <a:schemeClr val="accent4">
                    <a:lumMod val="50000"/>
                  </a:schemeClr>
                </a:solidFill>
                <a:latin typeface="Courier New"/>
                <a:cs typeface="Courier New"/>
              </a:rPr>
              <a:t>((starts to push chair next to Kath))</a:t>
            </a:r>
            <a:r>
              <a:rPr lang="en-GB" sz="4000" dirty="0" smtClean="0">
                <a:latin typeface="Courier New"/>
                <a:cs typeface="Courier New"/>
              </a:rPr>
              <a:t>		      ]</a:t>
            </a:r>
          </a:p>
          <a:p>
            <a:pPr marL="118872" indent="0" defTabSz="116840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4000" dirty="0" smtClean="0">
                <a:latin typeface="Courier New"/>
                <a:cs typeface="Courier New"/>
              </a:rPr>
              <a:t>3  </a:t>
            </a:r>
            <a:r>
              <a:rPr lang="en-GB" sz="4000" b="1" dirty="0" smtClean="0">
                <a:latin typeface="Courier New"/>
                <a:cs typeface="Courier New"/>
              </a:rPr>
              <a:t>Anna	</a:t>
            </a:r>
            <a:r>
              <a:rPr lang="en-GB" sz="4000" dirty="0" smtClean="0">
                <a:latin typeface="Courier New"/>
                <a:cs typeface="Courier New"/>
              </a:rPr>
              <a:t>[</a:t>
            </a:r>
            <a:r>
              <a:rPr lang="en-GB" sz="4000" dirty="0" smtClean="0">
                <a:solidFill>
                  <a:srgbClr val="2F6231"/>
                </a:solidFill>
                <a:latin typeface="Courier New"/>
                <a:cs typeface="Courier New"/>
              </a:rPr>
              <a:t>((moves out of the way of the chair))</a:t>
            </a:r>
            <a:r>
              <a:rPr lang="en-GB" sz="4000" dirty="0" smtClean="0">
                <a:latin typeface="Courier New"/>
                <a:cs typeface="Courier New"/>
              </a:rPr>
              <a:t>	                ]</a:t>
            </a:r>
          </a:p>
          <a:p>
            <a:pPr marL="118872" indent="0" defTabSz="116840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4000" dirty="0" smtClean="0">
                <a:latin typeface="Courier New"/>
                <a:cs typeface="Courier New"/>
              </a:rPr>
              <a:t>4  </a:t>
            </a:r>
            <a:r>
              <a:rPr lang="en-GB" sz="4000" b="1" dirty="0" smtClean="0">
                <a:latin typeface="Courier New"/>
                <a:cs typeface="Courier New"/>
              </a:rPr>
              <a:t>Anna</a:t>
            </a:r>
            <a:r>
              <a:rPr lang="en-GB" sz="4000" dirty="0" smtClean="0">
                <a:latin typeface="Courier New"/>
                <a:cs typeface="Courier New"/>
              </a:rPr>
              <a:t>			     [.huh]  	          [.</a:t>
            </a:r>
            <a:r>
              <a:rPr lang="en-GB" sz="4000" dirty="0" err="1" smtClean="0">
                <a:latin typeface="Courier New"/>
                <a:cs typeface="Courier New"/>
              </a:rPr>
              <a:t>hhu</a:t>
            </a:r>
            <a:r>
              <a:rPr lang="en-GB" sz="4000" u="sng" dirty="0" smtClean="0">
                <a:latin typeface="Courier New"/>
                <a:cs typeface="Courier New"/>
              </a:rPr>
              <a:t>:]</a:t>
            </a:r>
            <a:endParaRPr lang="en-GB" sz="4000" dirty="0" smtClean="0">
              <a:latin typeface="Courier New"/>
              <a:cs typeface="Courier New"/>
            </a:endParaRPr>
          </a:p>
          <a:p>
            <a:pPr marL="118872" indent="0" defTabSz="116840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4000" dirty="0" smtClean="0">
                <a:latin typeface="Courier New"/>
                <a:cs typeface="Courier New"/>
              </a:rPr>
              <a:t>5  </a:t>
            </a:r>
            <a:r>
              <a:rPr lang="en-GB" sz="4000" b="1" dirty="0" smtClean="0">
                <a:latin typeface="Courier New"/>
                <a:cs typeface="Courier New"/>
              </a:rPr>
              <a:t>Kath	</a:t>
            </a:r>
            <a:r>
              <a:rPr lang="en-GB" sz="4000" dirty="0" smtClean="0">
                <a:latin typeface="Courier New"/>
                <a:cs typeface="Courier New"/>
              </a:rPr>
              <a:t>[</a:t>
            </a:r>
            <a:r>
              <a:rPr lang="en-GB" sz="4000" dirty="0" smtClean="0">
                <a:solidFill>
                  <a:srgbClr val="2F6231"/>
                </a:solidFill>
                <a:latin typeface="Courier New"/>
                <a:cs typeface="Courier New"/>
              </a:rPr>
              <a:t>((swings legs round to block chair))</a:t>
            </a:r>
            <a:r>
              <a:rPr lang="en-GB" sz="4000" dirty="0" smtClean="0">
                <a:latin typeface="Courier New"/>
                <a:cs typeface="Courier New"/>
              </a:rPr>
              <a:t>]</a:t>
            </a:r>
          </a:p>
          <a:p>
            <a:pPr marL="118872" indent="0" defTabSz="116840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4000" dirty="0" smtClean="0">
                <a:latin typeface="Courier New"/>
                <a:cs typeface="Courier New"/>
              </a:rPr>
              <a:t>6  </a:t>
            </a:r>
            <a:r>
              <a:rPr lang="en-GB" sz="4000" b="1" dirty="0" smtClean="0">
                <a:latin typeface="Courier New"/>
                <a:cs typeface="Courier New"/>
              </a:rPr>
              <a:t>Kath	</a:t>
            </a:r>
            <a:r>
              <a:rPr lang="en-GB" sz="4000" dirty="0" smtClean="0">
                <a:latin typeface="Courier New"/>
                <a:cs typeface="Courier New"/>
              </a:rPr>
              <a:t>[</a:t>
            </a:r>
            <a:r>
              <a:rPr lang="en-GB" sz="4000" dirty="0" err="1" smtClean="0">
                <a:latin typeface="Courier New"/>
                <a:cs typeface="Courier New"/>
              </a:rPr>
              <a:t>I’wn</a:t>
            </a:r>
            <a:r>
              <a:rPr lang="en-GB" sz="4000" dirty="0" smtClean="0">
                <a:latin typeface="Courier New"/>
                <a:cs typeface="Courier New"/>
              </a:rPr>
              <a:t>- I </a:t>
            </a:r>
            <a:r>
              <a:rPr lang="en-GB" sz="4000" u="sng" dirty="0" err="1" smtClean="0">
                <a:latin typeface="Courier New"/>
                <a:cs typeface="Courier New"/>
              </a:rPr>
              <a:t>wa</a:t>
            </a:r>
            <a:r>
              <a:rPr lang="en-GB" sz="4000" dirty="0" err="1" smtClean="0">
                <a:latin typeface="Courier New"/>
                <a:cs typeface="Courier New"/>
              </a:rPr>
              <a:t>nna</a:t>
            </a:r>
            <a:r>
              <a:rPr lang="en-GB" sz="4000" dirty="0" smtClean="0">
                <a:latin typeface="Courier New"/>
                <a:cs typeface="Courier New"/>
              </a:rPr>
              <a:t> </a:t>
            </a:r>
            <a:r>
              <a:rPr lang="en-GB" sz="4000" dirty="0" err="1" smtClean="0">
                <a:latin typeface="Courier New"/>
                <a:cs typeface="Courier New"/>
              </a:rPr>
              <a:t>sit[on</a:t>
            </a:r>
            <a:r>
              <a:rPr lang="en-GB" sz="4000" dirty="0" smtClean="0">
                <a:latin typeface="Courier New"/>
                <a:cs typeface="Courier New"/>
              </a:rPr>
              <a:t> my ohº:::]</a:t>
            </a:r>
          </a:p>
          <a:p>
            <a:pPr marL="118872" indent="0" defTabSz="116840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4000" dirty="0" smtClean="0">
                <a:latin typeface="Courier New"/>
                <a:cs typeface="Courier New"/>
              </a:rPr>
              <a:t>7  </a:t>
            </a:r>
            <a:r>
              <a:rPr lang="en-GB" sz="4000" b="1" dirty="0" smtClean="0">
                <a:latin typeface="Courier New"/>
                <a:cs typeface="Courier New"/>
              </a:rPr>
              <a:t>Mum	</a:t>
            </a:r>
            <a:r>
              <a:rPr lang="en-GB" sz="4000" dirty="0" smtClean="0">
                <a:latin typeface="Courier New"/>
                <a:cs typeface="Courier New"/>
              </a:rPr>
              <a:t> 	         [</a:t>
            </a:r>
            <a:r>
              <a:rPr lang="en-GB" sz="4000" b="1" dirty="0" err="1" smtClean="0">
                <a:solidFill>
                  <a:srgbClr val="672020"/>
                </a:solidFill>
                <a:latin typeface="Courier New"/>
                <a:cs typeface="Courier New"/>
              </a:rPr>
              <a:t>KATh’rine</a:t>
            </a:r>
            <a:r>
              <a:rPr lang="en-GB" sz="4000" b="1" dirty="0" smtClean="0">
                <a:solidFill>
                  <a:srgbClr val="672020"/>
                </a:solidFill>
                <a:latin typeface="Courier New"/>
                <a:cs typeface="Courier New"/>
              </a:rPr>
              <a:t>  ], [</a:t>
            </a:r>
            <a:r>
              <a:rPr lang="en-GB" sz="4000" b="1" u="sng" dirty="0" smtClean="0">
                <a:solidFill>
                  <a:srgbClr val="672020"/>
                </a:solidFill>
                <a:latin typeface="Courier New"/>
                <a:cs typeface="Courier New"/>
              </a:rPr>
              <a:t>Ka</a:t>
            </a:r>
            <a:r>
              <a:rPr lang="en-GB" sz="4000" b="1" dirty="0" smtClean="0">
                <a:solidFill>
                  <a:srgbClr val="672020"/>
                </a:solidFill>
                <a:latin typeface="Courier New"/>
                <a:cs typeface="Courier New"/>
              </a:rPr>
              <a:t>therine don’t]</a:t>
            </a:r>
            <a:r>
              <a:rPr lang="en-GB" sz="4000" dirty="0" smtClean="0">
                <a:latin typeface="Courier New"/>
                <a:cs typeface="Courier New"/>
              </a:rPr>
              <a:t>=</a:t>
            </a:r>
          </a:p>
          <a:p>
            <a:pPr marL="118872" indent="0" defTabSz="116840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4000" dirty="0" smtClean="0">
                <a:latin typeface="Courier New"/>
                <a:cs typeface="Courier New"/>
              </a:rPr>
              <a:t>8  </a:t>
            </a:r>
            <a:r>
              <a:rPr lang="en-GB" sz="4000" b="1" dirty="0" smtClean="0">
                <a:latin typeface="Courier New"/>
                <a:cs typeface="Courier New"/>
              </a:rPr>
              <a:t>Mum	</a:t>
            </a:r>
            <a:r>
              <a:rPr lang="en-GB" sz="4000" dirty="0" smtClean="0">
                <a:latin typeface="Courier New"/>
                <a:cs typeface="Courier New"/>
              </a:rPr>
              <a:t>			     [</a:t>
            </a:r>
            <a:r>
              <a:rPr lang="en-GB" sz="4000" dirty="0" smtClean="0">
                <a:solidFill>
                  <a:srgbClr val="2F6231"/>
                </a:solidFill>
                <a:latin typeface="Courier New"/>
                <a:cs typeface="Courier New"/>
              </a:rPr>
              <a:t>((shakes head))</a:t>
            </a:r>
            <a:r>
              <a:rPr lang="en-GB" sz="4000" dirty="0" smtClean="0">
                <a:latin typeface="Courier New"/>
                <a:cs typeface="Courier New"/>
              </a:rPr>
              <a:t>] </a:t>
            </a:r>
          </a:p>
          <a:p>
            <a:pPr marL="118872" indent="0" defTabSz="116840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4000" dirty="0" smtClean="0">
                <a:latin typeface="Courier New"/>
                <a:cs typeface="Courier New"/>
              </a:rPr>
              <a:t>9</a:t>
            </a:r>
            <a:r>
              <a:rPr lang="en-GB" sz="4000" b="1" dirty="0" smtClean="0">
                <a:latin typeface="Courier New"/>
                <a:cs typeface="Courier New"/>
              </a:rPr>
              <a:t>  Mum</a:t>
            </a:r>
            <a:r>
              <a:rPr lang="en-GB" sz="4000" dirty="0" smtClean="0">
                <a:latin typeface="Courier New"/>
                <a:cs typeface="Courier New"/>
              </a:rPr>
              <a:t>	=[</a:t>
            </a:r>
            <a:r>
              <a:rPr lang="en-GB" sz="4000" b="1" dirty="0" smtClean="0">
                <a:solidFill>
                  <a:srgbClr val="672020"/>
                </a:solidFill>
                <a:latin typeface="Courier New"/>
                <a:cs typeface="Courier New"/>
              </a:rPr>
              <a:t>don’t] be</a:t>
            </a:r>
            <a:r>
              <a:rPr lang="en-GB" sz="4000" b="1" u="sng" dirty="0" smtClean="0">
                <a:solidFill>
                  <a:srgbClr val="672020"/>
                </a:solidFill>
                <a:latin typeface="Courier New"/>
                <a:cs typeface="Courier New"/>
              </a:rPr>
              <a:t>:</a:t>
            </a:r>
            <a:r>
              <a:rPr lang="en-GB" sz="4000" b="1" dirty="0" smtClean="0">
                <a:solidFill>
                  <a:srgbClr val="672020"/>
                </a:solidFill>
                <a:latin typeface="Courier New"/>
                <a:cs typeface="Courier New"/>
              </a:rPr>
              <a:t>- (.) </a:t>
            </a:r>
            <a:r>
              <a:rPr lang="en-GB" sz="4000" b="1" dirty="0" err="1" smtClean="0">
                <a:solidFill>
                  <a:srgbClr val="672020"/>
                </a:solidFill>
                <a:latin typeface="Courier New"/>
                <a:cs typeface="Courier New"/>
              </a:rPr>
              <a:t>d</a:t>
            </a:r>
            <a:r>
              <a:rPr lang="en-GB" sz="4000" b="1" u="sng" dirty="0" err="1" smtClean="0">
                <a:solidFill>
                  <a:srgbClr val="672020"/>
                </a:solidFill>
                <a:latin typeface="Courier New"/>
                <a:cs typeface="Courier New"/>
              </a:rPr>
              <a:t>o</a:t>
            </a:r>
            <a:r>
              <a:rPr lang="en-GB" sz="4000" b="1" dirty="0" err="1" smtClean="0">
                <a:solidFill>
                  <a:srgbClr val="672020"/>
                </a:solidFill>
                <a:latin typeface="Courier New"/>
                <a:cs typeface="Courier New"/>
              </a:rPr>
              <a:t>:n</a:t>
            </a:r>
            <a:r>
              <a:rPr lang="en-GB" sz="4000" b="1" dirty="0" smtClean="0">
                <a:solidFill>
                  <a:srgbClr val="672020"/>
                </a:solidFill>
                <a:latin typeface="Courier New"/>
                <a:cs typeface="Courier New"/>
              </a:rPr>
              <a:t>’ be horrible. </a:t>
            </a:r>
          </a:p>
          <a:p>
            <a:pPr marL="118872" indent="0" defTabSz="116840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4000" dirty="0" smtClean="0">
                <a:latin typeface="Courier New"/>
                <a:cs typeface="Courier New"/>
              </a:rPr>
              <a:t>10 </a:t>
            </a:r>
            <a:r>
              <a:rPr lang="en-GB" sz="4000" b="1" dirty="0" smtClean="0">
                <a:latin typeface="Courier New"/>
                <a:cs typeface="Courier New"/>
              </a:rPr>
              <a:t>Kath</a:t>
            </a:r>
            <a:r>
              <a:rPr lang="en-GB" sz="4000" dirty="0" smtClean="0">
                <a:latin typeface="Courier New"/>
                <a:cs typeface="Courier New"/>
              </a:rPr>
              <a:t>   [ºuh! ]</a:t>
            </a:r>
          </a:p>
          <a:p>
            <a:pPr marL="118872" indent="0" defTabSz="116840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4000" dirty="0" smtClean="0">
                <a:latin typeface="Courier New"/>
                <a:cs typeface="Courier New"/>
              </a:rPr>
              <a:t>11 </a:t>
            </a:r>
            <a:r>
              <a:rPr lang="en-GB" sz="4000" b="1" dirty="0" smtClean="0">
                <a:latin typeface="Courier New"/>
                <a:cs typeface="Courier New"/>
              </a:rPr>
              <a:t>Mum	</a:t>
            </a:r>
            <a:r>
              <a:rPr lang="en-GB" sz="4000" dirty="0" smtClean="0">
                <a:latin typeface="Courier New"/>
                <a:cs typeface="Courier New"/>
              </a:rPr>
              <a:t>[</a:t>
            </a:r>
            <a:r>
              <a:rPr lang="en-GB" sz="4000" dirty="0" err="1" smtClean="0">
                <a:latin typeface="Courier New"/>
                <a:cs typeface="Courier New"/>
                <a:sym typeface="Wingdings 3"/>
              </a:rPr>
              <a:t></a:t>
            </a:r>
            <a:r>
              <a:rPr lang="en-GB" sz="4000" b="1" dirty="0" err="1" smtClean="0">
                <a:solidFill>
                  <a:srgbClr val="672020"/>
                </a:solidFill>
                <a:latin typeface="Courier New"/>
                <a:cs typeface="Courier New"/>
              </a:rPr>
              <a:t>Come</a:t>
            </a:r>
            <a:r>
              <a:rPr lang="en-GB" sz="4000" b="1" dirty="0" smtClean="0">
                <a:solidFill>
                  <a:srgbClr val="672020"/>
                </a:solidFill>
                <a:latin typeface="Courier New"/>
                <a:cs typeface="Courier New"/>
              </a:rPr>
              <a:t> on. </a:t>
            </a:r>
            <a:r>
              <a:rPr lang="en-GB" sz="4000" b="1" dirty="0" err="1" smtClean="0">
                <a:solidFill>
                  <a:srgbClr val="672020"/>
                </a:solidFill>
                <a:latin typeface="Courier New"/>
                <a:cs typeface="Courier New"/>
              </a:rPr>
              <a:t>Mo</a:t>
            </a:r>
            <a:r>
              <a:rPr lang="en-GB" sz="4000" b="1" u="sng" dirty="0" err="1" smtClean="0">
                <a:solidFill>
                  <a:srgbClr val="672020"/>
                </a:solidFill>
                <a:latin typeface="Courier New"/>
                <a:cs typeface="Courier New"/>
              </a:rPr>
              <a:t>:</a:t>
            </a:r>
            <a:r>
              <a:rPr lang="en-GB" sz="4000" b="1" dirty="0" err="1" smtClean="0">
                <a:solidFill>
                  <a:srgbClr val="672020"/>
                </a:solidFill>
                <a:latin typeface="Courier New"/>
                <a:cs typeface="Courier New"/>
              </a:rPr>
              <a:t>ve</a:t>
            </a:r>
            <a:r>
              <a:rPr lang="en-GB" sz="4000" b="1" dirty="0" smtClean="0">
                <a:solidFill>
                  <a:srgbClr val="672020"/>
                </a:solidFill>
                <a:latin typeface="Courier New"/>
                <a:cs typeface="Courier New"/>
              </a:rPr>
              <a:t> back </a:t>
            </a:r>
            <a:r>
              <a:rPr lang="en-GB" sz="4000" b="1" dirty="0" err="1" smtClean="0">
                <a:solidFill>
                  <a:srgbClr val="672020"/>
                </a:solidFill>
                <a:latin typeface="Courier New"/>
                <a:cs typeface="Courier New"/>
              </a:rPr>
              <a:t>ple</a:t>
            </a:r>
            <a:r>
              <a:rPr lang="en-GB" sz="4000" b="1" u="sng" dirty="0" err="1" smtClean="0">
                <a:solidFill>
                  <a:srgbClr val="672020"/>
                </a:solidFill>
                <a:latin typeface="Courier New"/>
                <a:cs typeface="Courier New"/>
              </a:rPr>
              <a:t>:[</a:t>
            </a:r>
            <a:r>
              <a:rPr lang="en-GB" sz="4000" b="1" dirty="0" err="1" smtClean="0">
                <a:solidFill>
                  <a:srgbClr val="672020"/>
                </a:solidFill>
                <a:latin typeface="Courier New"/>
                <a:cs typeface="Courier New"/>
              </a:rPr>
              <a:t>ase</a:t>
            </a:r>
            <a:r>
              <a:rPr lang="en-GB" sz="4000" b="1" dirty="0" smtClean="0">
                <a:solidFill>
                  <a:srgbClr val="672020"/>
                </a:solidFill>
                <a:latin typeface="Courier New"/>
                <a:cs typeface="Courier New"/>
              </a:rPr>
              <a:t>.]</a:t>
            </a:r>
            <a:r>
              <a:rPr lang="en-GB" sz="4000" dirty="0" smtClean="0">
                <a:latin typeface="Courier New"/>
                <a:cs typeface="Courier New"/>
              </a:rPr>
              <a:t>	  ] </a:t>
            </a:r>
          </a:p>
          <a:p>
            <a:pPr marL="118872" indent="0" defTabSz="116840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4000" dirty="0" smtClean="0">
                <a:latin typeface="Courier New"/>
                <a:cs typeface="Courier New"/>
              </a:rPr>
              <a:t>12 </a:t>
            </a:r>
            <a:r>
              <a:rPr lang="en-GB" sz="4000" b="1" dirty="0" smtClean="0">
                <a:latin typeface="Courier New"/>
                <a:cs typeface="Courier New"/>
              </a:rPr>
              <a:t>Mum</a:t>
            </a:r>
            <a:r>
              <a:rPr lang="en-GB" sz="4000" dirty="0" smtClean="0">
                <a:latin typeface="Courier New"/>
                <a:cs typeface="Courier New"/>
              </a:rPr>
              <a:t>	[</a:t>
            </a:r>
            <a:r>
              <a:rPr lang="en-GB" sz="4000" dirty="0" smtClean="0">
                <a:solidFill>
                  <a:srgbClr val="2F6231"/>
                </a:solidFill>
                <a:latin typeface="Courier New"/>
                <a:cs typeface="Courier New"/>
              </a:rPr>
              <a:t>((restarts pushing chair towards Kath))</a:t>
            </a:r>
            <a:r>
              <a:rPr lang="en-GB" sz="4000" dirty="0" smtClean="0">
                <a:latin typeface="Courier New"/>
                <a:cs typeface="Courier New"/>
              </a:rPr>
              <a:t>]</a:t>
            </a:r>
          </a:p>
          <a:p>
            <a:pPr marL="118872" indent="0" defTabSz="116840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4000" dirty="0" smtClean="0">
                <a:latin typeface="Courier New"/>
                <a:cs typeface="Courier New"/>
              </a:rPr>
              <a:t>13 </a:t>
            </a:r>
            <a:r>
              <a:rPr lang="en-GB" sz="4000" b="1" dirty="0" smtClean="0">
                <a:latin typeface="Courier New"/>
                <a:cs typeface="Courier New"/>
              </a:rPr>
              <a:t>Kath</a:t>
            </a:r>
            <a:r>
              <a:rPr lang="en-GB" sz="4000" dirty="0" smtClean="0">
                <a:latin typeface="Courier New"/>
                <a:cs typeface="Courier New"/>
              </a:rPr>
              <a:t>			       [Ah  ]</a:t>
            </a:r>
          </a:p>
          <a:p>
            <a:pPr marL="118872" indent="0" defTabSz="116840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4000" dirty="0" smtClean="0">
                <a:latin typeface="Courier New"/>
                <a:cs typeface="Courier New"/>
              </a:rPr>
              <a:t>14 </a:t>
            </a:r>
            <a:r>
              <a:rPr lang="en-GB" sz="4000" b="1" dirty="0" smtClean="0">
                <a:latin typeface="Courier New"/>
                <a:cs typeface="Courier New"/>
              </a:rPr>
              <a:t>Mum</a:t>
            </a:r>
            <a:r>
              <a:rPr lang="en-GB" sz="4000" dirty="0" smtClean="0">
                <a:latin typeface="Courier New"/>
                <a:cs typeface="Courier New"/>
              </a:rPr>
              <a:t>	[</a:t>
            </a:r>
            <a:r>
              <a:rPr lang="en-GB" sz="4000" dirty="0" smtClean="0">
                <a:solidFill>
                  <a:srgbClr val="2F6231"/>
                </a:solidFill>
                <a:latin typeface="Courier New"/>
                <a:cs typeface="Courier New"/>
              </a:rPr>
              <a:t>((pushes Kath and her chair backwards))</a:t>
            </a:r>
            <a:r>
              <a:rPr lang="en-GB" sz="4000" dirty="0" smtClean="0">
                <a:latin typeface="Courier New"/>
                <a:cs typeface="Courier New"/>
              </a:rPr>
              <a:t>]</a:t>
            </a:r>
          </a:p>
          <a:p>
            <a:pPr marL="118872" indent="0" defTabSz="116840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4000" dirty="0" smtClean="0">
                <a:latin typeface="Courier New"/>
                <a:cs typeface="Courier New"/>
              </a:rPr>
              <a:t>15	[(1.8)			           ]</a:t>
            </a:r>
          </a:p>
          <a:p>
            <a:endParaRPr lang="en-GB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GB" dirty="0" smtClean="0"/>
              <a:t>Multiple Directives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bg1">
                  <a:lumMod val="20000"/>
                  <a:lumOff val="80000"/>
                </a:schemeClr>
              </a:gs>
              <a:gs pos="100000">
                <a:schemeClr val="accent6">
                  <a:lumMod val="75000"/>
                </a:schemeClr>
              </a:gs>
              <a:gs pos="95000">
                <a:schemeClr val="bg1">
                  <a:lumMod val="20000"/>
                  <a:lumOff val="80000"/>
                </a:schemeClr>
              </a:gs>
              <a:gs pos="97000">
                <a:schemeClr val="accent6">
                  <a:lumMod val="75000"/>
                </a:schemeClr>
              </a:gs>
            </a:gsLst>
            <a:lin ang="0" scaled="1"/>
            <a:tileRect/>
          </a:gradFill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en-GB" dirty="0" smtClean="0"/>
          </a:p>
          <a:p>
            <a:pPr>
              <a:lnSpc>
                <a:spcPct val="120000"/>
              </a:lnSpc>
            </a:pPr>
            <a:endParaRPr lang="en-GB" dirty="0" smtClean="0"/>
          </a:p>
          <a:p>
            <a:pPr>
              <a:lnSpc>
                <a:spcPct val="120000"/>
              </a:lnSpc>
              <a:buNone/>
            </a:pPr>
            <a:endParaRPr lang="en-GB" sz="1600" dirty="0" smtClean="0"/>
          </a:p>
          <a:p>
            <a:pPr marL="118872" indent="0" defTabSz="1341438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600" dirty="0" smtClean="0">
                <a:latin typeface="Courier New"/>
                <a:cs typeface="Courier New"/>
              </a:rPr>
              <a:t>16 </a:t>
            </a:r>
            <a:r>
              <a:rPr lang="en-GB" sz="1600" b="1" dirty="0" smtClean="0">
                <a:latin typeface="Courier New"/>
                <a:cs typeface="Courier New"/>
              </a:rPr>
              <a:t>Kath	</a:t>
            </a:r>
            <a:r>
              <a:rPr lang="en-GB" sz="1600" dirty="0" smtClean="0">
                <a:latin typeface="Courier New"/>
                <a:cs typeface="Courier New"/>
              </a:rPr>
              <a:t> [</a:t>
            </a:r>
            <a:r>
              <a:rPr lang="en-GB" sz="1600" dirty="0" err="1" smtClean="0">
                <a:latin typeface="Courier New"/>
                <a:cs typeface="Courier New"/>
              </a:rPr>
              <a:t>Aa:AH::::::::oo</a:t>
            </a:r>
            <a:r>
              <a:rPr lang="en-GB" sz="1600" dirty="0" err="1" smtClean="0">
                <a:latin typeface="Courier New"/>
                <a:cs typeface="Courier New"/>
                <a:sym typeface="Wingdings 3"/>
              </a:rPr>
              <a:t></a:t>
            </a:r>
            <a:r>
              <a:rPr lang="en-GB" sz="1600" dirty="0" err="1" smtClean="0">
                <a:latin typeface="Courier New"/>
                <a:cs typeface="Courier New"/>
              </a:rPr>
              <a:t>ow</a:t>
            </a:r>
            <a:r>
              <a:rPr lang="en-GB" sz="1600" dirty="0" smtClean="0">
                <a:latin typeface="Courier New"/>
                <a:cs typeface="Courier New"/>
              </a:rPr>
              <a:t>: ((</a:t>
            </a:r>
            <a:r>
              <a:rPr lang="en-GB" sz="1600" dirty="0" err="1" smtClean="0">
                <a:latin typeface="Courier New"/>
                <a:cs typeface="Courier New"/>
              </a:rPr>
              <a:t>dur</a:t>
            </a:r>
            <a:r>
              <a:rPr lang="en-GB" sz="1600" dirty="0" smtClean="0">
                <a:latin typeface="Courier New"/>
                <a:cs typeface="Courier New"/>
              </a:rPr>
              <a:t> 3.1))   ]</a:t>
            </a:r>
          </a:p>
          <a:p>
            <a:pPr marL="118872" indent="0" defTabSz="1341438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600" dirty="0" smtClean="0">
                <a:latin typeface="Courier New"/>
                <a:cs typeface="Courier New"/>
              </a:rPr>
              <a:t>17 </a:t>
            </a:r>
            <a:r>
              <a:rPr lang="en-GB" sz="1600" b="1" dirty="0" smtClean="0">
                <a:latin typeface="Courier New"/>
                <a:cs typeface="Courier New"/>
              </a:rPr>
              <a:t>Mum	</a:t>
            </a:r>
            <a:r>
              <a:rPr lang="en-GB" sz="1600" dirty="0" smtClean="0">
                <a:latin typeface="Courier New"/>
                <a:cs typeface="Courier New"/>
              </a:rPr>
              <a:t> [((moves other chair into position))]</a:t>
            </a:r>
          </a:p>
          <a:p>
            <a:pPr marL="118872" indent="0" defTabSz="1341438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600" dirty="0" smtClean="0">
                <a:latin typeface="Courier New"/>
                <a:cs typeface="Courier New"/>
              </a:rPr>
              <a:t>18</a:t>
            </a:r>
            <a:r>
              <a:rPr lang="en-GB" sz="1600" b="1" dirty="0" smtClean="0">
                <a:latin typeface="Courier New"/>
                <a:cs typeface="Courier New"/>
              </a:rPr>
              <a:t> Mum	</a:t>
            </a:r>
            <a:r>
              <a:rPr lang="en-GB" sz="1600" dirty="0" smtClean="0">
                <a:latin typeface="Courier New"/>
                <a:cs typeface="Courier New"/>
              </a:rPr>
              <a:t>[((picks Anna up and sits her on the chair))]</a:t>
            </a:r>
          </a:p>
          <a:p>
            <a:pPr marL="118872" indent="0" defTabSz="1341438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600" dirty="0" smtClean="0">
                <a:latin typeface="Courier New"/>
                <a:cs typeface="Courier New"/>
              </a:rPr>
              <a:t>19 </a:t>
            </a:r>
            <a:r>
              <a:rPr lang="en-GB" sz="1600" b="1" dirty="0" smtClean="0">
                <a:latin typeface="Courier New"/>
                <a:cs typeface="Courier New"/>
              </a:rPr>
              <a:t>Kath	</a:t>
            </a:r>
            <a:r>
              <a:rPr lang="en-GB" sz="1600" dirty="0" smtClean="0">
                <a:latin typeface="Courier New"/>
                <a:cs typeface="Courier New"/>
              </a:rPr>
              <a:t>[</a:t>
            </a:r>
            <a:r>
              <a:rPr lang="en-GB" sz="1600" dirty="0" err="1" smtClean="0">
                <a:latin typeface="Courier New"/>
                <a:cs typeface="Courier New"/>
                <a:sym typeface="Wingdings 3"/>
              </a:rPr>
              <a:t></a:t>
            </a:r>
            <a:r>
              <a:rPr lang="en-GB" sz="1600" dirty="0" err="1" smtClean="0">
                <a:latin typeface="Courier New"/>
                <a:cs typeface="Courier New"/>
              </a:rPr>
              <a:t>Aah::::o[w</a:t>
            </a:r>
            <a:r>
              <a:rPr lang="en-GB" sz="1600" dirty="0" smtClean="0">
                <a:latin typeface="Courier New"/>
                <a:cs typeface="Courier New"/>
              </a:rPr>
              <a:t> ((</a:t>
            </a:r>
            <a:r>
              <a:rPr lang="en-GB" sz="1600" dirty="0" err="1" smtClean="0">
                <a:latin typeface="Courier New"/>
                <a:cs typeface="Courier New"/>
              </a:rPr>
              <a:t>dur</a:t>
            </a:r>
            <a:r>
              <a:rPr lang="en-GB" sz="1600" dirty="0" smtClean="0">
                <a:latin typeface="Courier New"/>
                <a:cs typeface="Courier New"/>
              </a:rPr>
              <a:t> 2.8))       ]</a:t>
            </a:r>
          </a:p>
          <a:p>
            <a:pPr marL="118872" indent="0" defTabSz="1341438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600" dirty="0" smtClean="0">
                <a:latin typeface="Courier New"/>
                <a:cs typeface="Courier New"/>
              </a:rPr>
              <a:t>20 </a:t>
            </a:r>
            <a:r>
              <a:rPr lang="en-GB" sz="1600" b="1" dirty="0" smtClean="0">
                <a:latin typeface="Courier New"/>
                <a:cs typeface="Courier New"/>
              </a:rPr>
              <a:t>Mum</a:t>
            </a:r>
            <a:r>
              <a:rPr lang="en-GB" sz="1600" dirty="0" smtClean="0">
                <a:latin typeface="Courier New"/>
                <a:cs typeface="Courier New"/>
              </a:rPr>
              <a:t>	    	[</a:t>
            </a:r>
            <a:r>
              <a:rPr lang="en-GB" sz="1600" b="1" dirty="0" err="1" smtClean="0">
                <a:solidFill>
                  <a:srgbClr val="672020"/>
                </a:solidFill>
                <a:latin typeface="Courier New"/>
                <a:cs typeface="Courier New"/>
              </a:rPr>
              <a:t>Y’need</a:t>
            </a:r>
            <a:r>
              <a:rPr lang="en-GB" sz="1600" b="1" dirty="0" smtClean="0">
                <a:solidFill>
                  <a:srgbClr val="672020"/>
                </a:solidFill>
                <a:latin typeface="Courier New"/>
                <a:cs typeface="Courier New"/>
              </a:rPr>
              <a:t> </a:t>
            </a:r>
            <a:r>
              <a:rPr lang="en-GB" sz="1600" b="1" dirty="0" err="1" smtClean="0">
                <a:solidFill>
                  <a:srgbClr val="672020"/>
                </a:solidFill>
                <a:latin typeface="Courier New"/>
                <a:cs typeface="Courier New"/>
              </a:rPr>
              <a:t>t’be</a:t>
            </a:r>
            <a:r>
              <a:rPr lang="en-GB" sz="1600" b="1" dirty="0" smtClean="0">
                <a:solidFill>
                  <a:srgbClr val="672020"/>
                </a:solidFill>
                <a:latin typeface="Courier New"/>
                <a:cs typeface="Courier New"/>
              </a:rPr>
              <a:t> </a:t>
            </a:r>
            <a:r>
              <a:rPr lang="en-GB" sz="1600" b="1" u="sng" dirty="0" err="1" smtClean="0">
                <a:solidFill>
                  <a:srgbClr val="672020"/>
                </a:solidFill>
                <a:latin typeface="Courier New"/>
                <a:cs typeface="Courier New"/>
              </a:rPr>
              <a:t>ki</a:t>
            </a:r>
            <a:r>
              <a:rPr lang="en-GB" sz="1600" b="1" dirty="0" err="1" smtClean="0">
                <a:solidFill>
                  <a:srgbClr val="672020"/>
                </a:solidFill>
                <a:latin typeface="Courier New"/>
                <a:cs typeface="Courier New"/>
              </a:rPr>
              <a:t>:nd</a:t>
            </a:r>
            <a:r>
              <a:rPr lang="en-GB" sz="1600" b="1" dirty="0" smtClean="0">
                <a:solidFill>
                  <a:srgbClr val="672020"/>
                </a:solidFill>
                <a:latin typeface="Courier New"/>
                <a:cs typeface="Courier New"/>
              </a:rPr>
              <a:t> </a:t>
            </a:r>
            <a:r>
              <a:rPr lang="en-GB" sz="1600" b="1" dirty="0" err="1" smtClean="0">
                <a:solidFill>
                  <a:srgbClr val="672020"/>
                </a:solidFill>
                <a:latin typeface="Courier New"/>
                <a:cs typeface="Courier New"/>
              </a:rPr>
              <a:t>to][your</a:t>
            </a:r>
            <a:r>
              <a:rPr lang="en-GB" sz="1600" b="1" dirty="0" smtClean="0">
                <a:solidFill>
                  <a:srgbClr val="672020"/>
                </a:solidFill>
                <a:latin typeface="Courier New"/>
                <a:cs typeface="Courier New"/>
              </a:rPr>
              <a:t> </a:t>
            </a:r>
            <a:r>
              <a:rPr lang="en-GB" sz="1600" b="1" u="sng" dirty="0" err="1" smtClean="0">
                <a:solidFill>
                  <a:srgbClr val="672020"/>
                </a:solidFill>
                <a:latin typeface="Courier New"/>
                <a:cs typeface="Courier New"/>
              </a:rPr>
              <a:t>si</a:t>
            </a:r>
            <a:r>
              <a:rPr lang="en-GB" sz="1600" b="1" dirty="0" err="1" smtClean="0">
                <a:solidFill>
                  <a:srgbClr val="672020"/>
                </a:solidFill>
                <a:latin typeface="Courier New"/>
                <a:cs typeface="Courier New"/>
              </a:rPr>
              <a:t>:s]te:r</a:t>
            </a:r>
            <a:r>
              <a:rPr lang="en-GB" sz="1600" b="1" dirty="0" smtClean="0">
                <a:solidFill>
                  <a:srgbClr val="672020"/>
                </a:solidFill>
                <a:latin typeface="Courier New"/>
                <a:cs typeface="Courier New"/>
              </a:rPr>
              <a:t>. </a:t>
            </a:r>
          </a:p>
          <a:p>
            <a:pPr marL="118872" indent="0" defTabSz="1341438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600" dirty="0" smtClean="0">
                <a:latin typeface="Courier New"/>
                <a:cs typeface="Courier New"/>
              </a:rPr>
              <a:t>21 </a:t>
            </a:r>
            <a:r>
              <a:rPr lang="en-GB" sz="1600" b="1" dirty="0" smtClean="0">
                <a:latin typeface="Courier New"/>
                <a:cs typeface="Courier New"/>
              </a:rPr>
              <a:t>Kath</a:t>
            </a:r>
            <a:r>
              <a:rPr lang="en-GB" sz="1600" dirty="0" smtClean="0">
                <a:latin typeface="Courier New"/>
                <a:cs typeface="Courier New"/>
              </a:rPr>
              <a:t>				[OW::     ]</a:t>
            </a:r>
          </a:p>
          <a:p>
            <a:pPr marL="118872" indent="0" defTabSz="1341438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600" dirty="0" smtClean="0">
                <a:latin typeface="Courier New"/>
                <a:cs typeface="Courier New"/>
              </a:rPr>
              <a:t>22 </a:t>
            </a:r>
            <a:r>
              <a:rPr lang="en-GB" sz="1600" b="1" dirty="0" smtClean="0">
                <a:latin typeface="Courier New"/>
                <a:cs typeface="Courier New"/>
              </a:rPr>
              <a:t>Kath	</a:t>
            </a:r>
            <a:r>
              <a:rPr lang="en-GB" sz="1600" dirty="0" smtClean="0">
                <a:latin typeface="Courier New"/>
                <a:cs typeface="Courier New"/>
              </a:rPr>
              <a:t>~</a:t>
            </a:r>
            <a:r>
              <a:rPr lang="en-GB" sz="1600" dirty="0" err="1" smtClean="0">
                <a:latin typeface="Courier New"/>
                <a:cs typeface="Courier New"/>
                <a:sym typeface="Wingdings 3"/>
              </a:rPr>
              <a:t></a:t>
            </a:r>
            <a:r>
              <a:rPr lang="en-GB" sz="1600" dirty="0" err="1" smtClean="0">
                <a:latin typeface="Courier New"/>
                <a:cs typeface="Courier New"/>
              </a:rPr>
              <a:t>A:[:::::h</a:t>
            </a:r>
            <a:r>
              <a:rPr lang="en-GB" sz="1600" dirty="0" smtClean="0">
                <a:latin typeface="Courier New"/>
                <a:cs typeface="Courier New"/>
              </a:rPr>
              <a:t>~	  ]</a:t>
            </a:r>
          </a:p>
          <a:p>
            <a:pPr marL="118872" indent="0" defTabSz="1341438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600" dirty="0" smtClean="0">
                <a:latin typeface="Courier New"/>
                <a:cs typeface="Courier New"/>
              </a:rPr>
              <a:t>23 </a:t>
            </a:r>
            <a:r>
              <a:rPr lang="en-GB" sz="1600" b="1" dirty="0" smtClean="0">
                <a:latin typeface="Courier New"/>
                <a:cs typeface="Courier New"/>
              </a:rPr>
              <a:t>Mum</a:t>
            </a:r>
            <a:r>
              <a:rPr lang="en-GB" sz="1600" dirty="0" smtClean="0">
                <a:latin typeface="Courier New"/>
                <a:cs typeface="Courier New"/>
              </a:rPr>
              <a:t>  	    [</a:t>
            </a:r>
            <a:r>
              <a:rPr lang="en-GB" sz="1600" b="1" dirty="0" smtClean="0">
                <a:solidFill>
                  <a:srgbClr val="672020"/>
                </a:solidFill>
                <a:latin typeface="Courier New"/>
                <a:cs typeface="Courier New"/>
              </a:rPr>
              <a:t>Now </a:t>
            </a:r>
            <a:r>
              <a:rPr lang="en-GB" sz="1600" b="1" dirty="0" err="1" smtClean="0">
                <a:solidFill>
                  <a:srgbClr val="672020"/>
                </a:solidFill>
                <a:latin typeface="Courier New"/>
                <a:cs typeface="Courier New"/>
              </a:rPr>
              <a:t>m</a:t>
            </a:r>
            <a:r>
              <a:rPr lang="en-GB" sz="1600" b="1" u="sng" dirty="0" err="1" smtClean="0">
                <a:solidFill>
                  <a:srgbClr val="672020"/>
                </a:solidFill>
                <a:latin typeface="Courier New"/>
                <a:cs typeface="Courier New"/>
              </a:rPr>
              <a:t>o</a:t>
            </a:r>
            <a:r>
              <a:rPr lang="en-GB" sz="1600" b="1" dirty="0" err="1" smtClean="0">
                <a:solidFill>
                  <a:srgbClr val="672020"/>
                </a:solidFill>
                <a:latin typeface="Courier New"/>
                <a:cs typeface="Courier New"/>
              </a:rPr>
              <a:t>:ve</a:t>
            </a:r>
            <a:r>
              <a:rPr lang="en-GB" sz="1600" b="1" dirty="0" smtClean="0">
                <a:solidFill>
                  <a:srgbClr val="672020"/>
                </a:solidFill>
                <a:latin typeface="Courier New"/>
                <a:cs typeface="Courier New"/>
              </a:rPr>
              <a:t> your </a:t>
            </a:r>
            <a:r>
              <a:rPr lang="en-GB" sz="1600" b="1" dirty="0" err="1" smtClean="0">
                <a:solidFill>
                  <a:srgbClr val="672020"/>
                </a:solidFill>
                <a:latin typeface="Courier New"/>
                <a:cs typeface="Courier New"/>
              </a:rPr>
              <a:t>le</a:t>
            </a:r>
            <a:r>
              <a:rPr lang="en-GB" sz="1600" b="1" u="sng" dirty="0" err="1" smtClean="0">
                <a:solidFill>
                  <a:srgbClr val="672020"/>
                </a:solidFill>
                <a:latin typeface="Courier New"/>
                <a:cs typeface="Courier New"/>
              </a:rPr>
              <a:t>:</a:t>
            </a:r>
            <a:r>
              <a:rPr lang="en-GB" sz="1600" b="1" dirty="0" err="1" smtClean="0">
                <a:solidFill>
                  <a:srgbClr val="672020"/>
                </a:solidFill>
                <a:latin typeface="Courier New"/>
                <a:cs typeface="Courier New"/>
              </a:rPr>
              <a:t>g</a:t>
            </a:r>
            <a:r>
              <a:rPr lang="en-GB" sz="1600" b="1" dirty="0" smtClean="0">
                <a:solidFill>
                  <a:srgbClr val="672020"/>
                </a:solidFill>
                <a:latin typeface="Courier New"/>
                <a:cs typeface="Courier New"/>
              </a:rPr>
              <a:t>] round the front</a:t>
            </a:r>
            <a:r>
              <a:rPr lang="en-GB" sz="1600" dirty="0" smtClean="0">
                <a:latin typeface="Courier New"/>
                <a:cs typeface="Courier New"/>
              </a:rPr>
              <a:t>]</a:t>
            </a:r>
          </a:p>
          <a:p>
            <a:pPr marL="118872" indent="0" defTabSz="1341438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600" dirty="0" smtClean="0">
                <a:latin typeface="Courier New"/>
                <a:cs typeface="Courier New"/>
              </a:rPr>
              <a:t>24 </a:t>
            </a:r>
            <a:r>
              <a:rPr lang="en-GB" sz="1600" b="1" dirty="0" smtClean="0">
                <a:latin typeface="Courier New"/>
                <a:cs typeface="Courier New"/>
              </a:rPr>
              <a:t>Mum	   </a:t>
            </a:r>
            <a:r>
              <a:rPr lang="en-GB" sz="1600" dirty="0" smtClean="0">
                <a:latin typeface="Courier New"/>
                <a:cs typeface="Courier New"/>
              </a:rPr>
              <a:t> [((moves Kath’s leg round))	        ]</a:t>
            </a:r>
          </a:p>
          <a:p>
            <a:pPr marL="461772" defTabSz="1341438">
              <a:lnSpc>
                <a:spcPct val="120000"/>
              </a:lnSpc>
              <a:spcBef>
                <a:spcPts val="0"/>
              </a:spcBef>
              <a:buAutoNum type="arabicPlain" startAt="25"/>
            </a:pPr>
            <a:r>
              <a:rPr lang="en-GB" sz="1600" dirty="0" smtClean="0">
                <a:latin typeface="Courier New"/>
                <a:cs typeface="Courier New"/>
              </a:rPr>
              <a:t> 	(0.4)</a:t>
            </a:r>
          </a:p>
          <a:p>
            <a:pPr marL="742950" indent="-742950">
              <a:buNone/>
            </a:pPr>
            <a:endParaRPr lang="en-GB" sz="4000" dirty="0" smtClean="0"/>
          </a:p>
          <a:p>
            <a:endParaRPr lang="en-GB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GB" dirty="0" smtClean="0"/>
              <a:t>Multiple Directives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bg1">
                  <a:lumMod val="20000"/>
                  <a:lumOff val="80000"/>
                </a:schemeClr>
              </a:gs>
              <a:gs pos="100000">
                <a:schemeClr val="accent6">
                  <a:lumMod val="75000"/>
                </a:schemeClr>
              </a:gs>
              <a:gs pos="95000">
                <a:schemeClr val="bg1">
                  <a:lumMod val="20000"/>
                  <a:lumOff val="80000"/>
                </a:schemeClr>
              </a:gs>
              <a:gs pos="97000">
                <a:schemeClr val="accent6">
                  <a:lumMod val="75000"/>
                </a:schemeClr>
              </a:gs>
            </a:gsLst>
            <a:lin ang="0" scaled="1"/>
            <a:tileRect/>
          </a:gradFill>
        </p:spPr>
        <p:txBody>
          <a:bodyPr>
            <a:noAutofit/>
          </a:bodyPr>
          <a:lstStyle/>
          <a:p>
            <a:pPr marL="266700" indent="-266700">
              <a:spcBef>
                <a:spcPts val="0"/>
              </a:spcBef>
            </a:pPr>
            <a:endParaRPr lang="en-GB" dirty="0" smtClean="0"/>
          </a:p>
          <a:p>
            <a:pPr marL="266700" indent="-266700">
              <a:spcBef>
                <a:spcPts val="0"/>
              </a:spcBef>
              <a:buNone/>
            </a:pPr>
            <a:endParaRPr lang="en-GB" dirty="0" smtClean="0"/>
          </a:p>
          <a:p>
            <a:pPr marL="266700" indent="-266700">
              <a:spcBef>
                <a:spcPts val="0"/>
              </a:spcBef>
              <a:buNone/>
            </a:pPr>
            <a:endParaRPr lang="en-GB" dirty="0" smtClean="0"/>
          </a:p>
          <a:p>
            <a:pPr marL="266700" indent="-266700">
              <a:spcBef>
                <a:spcPts val="0"/>
              </a:spcBef>
            </a:pPr>
            <a:r>
              <a:rPr lang="en-GB" sz="2700" dirty="0" smtClean="0"/>
              <a:t>When a directive was resisted it was recurrently reissued in an upgraded format</a:t>
            </a:r>
            <a:endParaRPr lang="en-GB" sz="27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57292" cy="1041590"/>
          </a:xfrm>
        </p:spPr>
        <p:txBody>
          <a:bodyPr>
            <a:noAutofit/>
          </a:bodyPr>
          <a:lstStyle/>
          <a:p>
            <a:r>
              <a:rPr lang="en-GB" dirty="0" smtClean="0"/>
              <a:t>Typical upgrade pattern</a:t>
            </a:r>
            <a:endParaRPr lang="en-GB" dirty="0"/>
          </a:p>
        </p:txBody>
      </p:sp>
      <p:pic>
        <p:nvPicPr>
          <p:cNvPr id="4" name="Beans Full clip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563927" y="2737146"/>
            <a:ext cx="4062783" cy="3047088"/>
          </a:xfrm>
          <a:prstGeom prst="rect">
            <a:avLst/>
          </a:prstGeom>
        </p:spPr>
      </p:pic>
      <p:pic>
        <p:nvPicPr>
          <p:cNvPr id="7" name="Fish Full clip.mov">
            <a:hlinkClick r:id="" action="ppaction://media"/>
          </p:cNvPr>
          <p:cNvPicPr/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304800" y="2755285"/>
            <a:ext cx="4038599" cy="3028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bg1">
                  <a:lumMod val="20000"/>
                  <a:lumOff val="80000"/>
                </a:schemeClr>
              </a:gs>
              <a:gs pos="100000">
                <a:schemeClr val="accent6">
                  <a:lumMod val="75000"/>
                </a:schemeClr>
              </a:gs>
              <a:gs pos="95000">
                <a:schemeClr val="bg1">
                  <a:lumMod val="20000"/>
                  <a:lumOff val="80000"/>
                </a:schemeClr>
              </a:gs>
              <a:gs pos="97000">
                <a:schemeClr val="accent6">
                  <a:lumMod val="75000"/>
                </a:schemeClr>
              </a:gs>
            </a:gsLst>
            <a:lin ang="0" scaled="1"/>
            <a:tileRect/>
          </a:gradFill>
        </p:spPr>
        <p:txBody>
          <a:bodyPr>
            <a:no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pPr marL="266700" indent="-266700">
              <a:spcBef>
                <a:spcPts val="600"/>
              </a:spcBef>
            </a:pPr>
            <a:r>
              <a:rPr lang="en-GB" sz="2700" dirty="0" smtClean="0"/>
              <a:t>When a directive was resisted it was recurrently reissued in an upgraded format:</a:t>
            </a:r>
          </a:p>
          <a:p>
            <a:pPr lvl="1">
              <a:spcBef>
                <a:spcPts val="600"/>
              </a:spcBef>
            </a:pPr>
            <a:r>
              <a:rPr lang="en-GB" sz="2400" dirty="0" smtClean="0"/>
              <a:t>Increased display of entitlement to expect the recipient to comply</a:t>
            </a:r>
          </a:p>
          <a:p>
            <a:pPr lvl="1">
              <a:spcBef>
                <a:spcPts val="600"/>
              </a:spcBef>
            </a:pPr>
            <a:r>
              <a:rPr lang="en-GB" sz="2400" dirty="0" smtClean="0"/>
              <a:t>Decreased or removed acknowledgment of contingencies preventing compliance</a:t>
            </a:r>
          </a:p>
          <a:p>
            <a:pPr lvl="1">
              <a:spcBef>
                <a:spcPts val="600"/>
              </a:spcBef>
            </a:pPr>
            <a:endParaRPr lang="en-GB" sz="2400" dirty="0" smtClean="0"/>
          </a:p>
          <a:p>
            <a:pPr>
              <a:spcBef>
                <a:spcPts val="600"/>
              </a:spcBef>
            </a:pPr>
            <a:r>
              <a:rPr lang="en-GB" sz="2700" dirty="0" smtClean="0"/>
              <a:t>Successive directives progressively increase the degree to which they impinge on the recipient’s freedom of action and autonomy</a:t>
            </a:r>
          </a:p>
          <a:p>
            <a:pPr>
              <a:spcBef>
                <a:spcPts val="0"/>
              </a:spcBef>
            </a:pPr>
            <a:endParaRPr lang="en-GB" sz="2400" dirty="0" smtClean="0"/>
          </a:p>
          <a:p>
            <a:pPr indent="25400">
              <a:buNone/>
            </a:pPr>
            <a:endParaRPr lang="en-GB" sz="2400" dirty="0" smtClean="0"/>
          </a:p>
          <a:p>
            <a:endParaRPr lang="en-GB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Typical upgrade pattern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ravelogu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2102</Words>
  <Application>Microsoft Macintosh PowerPoint</Application>
  <PresentationFormat>On-screen Show (4:3)</PresentationFormat>
  <Paragraphs>200</Paragraphs>
  <Slides>18</Slides>
  <Notes>3</Notes>
  <HiddenSlides>0</HiddenSlides>
  <MMClips>6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Understanding Directives: Entitlement, Preference Organisation, Progressivity and Intersubjectivity</vt:lpstr>
      <vt:lpstr>Directives</vt:lpstr>
      <vt:lpstr>Entitlement and Contingency  (Curl &amp; Drew (2008)</vt:lpstr>
      <vt:lpstr> My data</vt:lpstr>
      <vt:lpstr>Multiple Directives (Craven &amp; Potter, 2010)</vt:lpstr>
      <vt:lpstr>Multiple Directives</vt:lpstr>
      <vt:lpstr>Multiple Directives</vt:lpstr>
      <vt:lpstr>Typical upgrade pattern</vt:lpstr>
      <vt:lpstr>Typical upgrade pattern</vt:lpstr>
      <vt:lpstr>Choice of directive format</vt:lpstr>
      <vt:lpstr>Preference organisation of sequence-initiating actions (Robinson &amp; Bolden, 2010)</vt:lpstr>
      <vt:lpstr>Preference organisation of directives</vt:lpstr>
      <vt:lpstr>Single directives</vt:lpstr>
      <vt:lpstr>Single directives</vt:lpstr>
      <vt:lpstr>Single directives</vt:lpstr>
      <vt:lpstr>Preference organisation of directives</vt:lpstr>
      <vt:lpstr>Two ways to account for different directive formats</vt:lpstr>
      <vt:lpstr>References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Directives: Preference Organisation, Progressivity and Intersubjectivity</dc:title>
  <dc:creator>Alexandra Kent</dc:creator>
  <cp:lastModifiedBy>Alexandra Kent</cp:lastModifiedBy>
  <cp:revision>43</cp:revision>
  <dcterms:created xsi:type="dcterms:W3CDTF">2012-12-16T14:26:24Z</dcterms:created>
  <dcterms:modified xsi:type="dcterms:W3CDTF">2012-12-17T04:28:33Z</dcterms:modified>
</cp:coreProperties>
</file>