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74" r:id="rId3"/>
    <p:sldId id="273" r:id="rId4"/>
    <p:sldId id="269" r:id="rId5"/>
    <p:sldId id="275" r:id="rId6"/>
    <p:sldId id="258" r:id="rId7"/>
    <p:sldId id="278" r:id="rId8"/>
    <p:sldId id="259" r:id="rId9"/>
    <p:sldId id="276" r:id="rId10"/>
    <p:sldId id="261" r:id="rId11"/>
    <p:sldId id="266" r:id="rId12"/>
    <p:sldId id="262" r:id="rId13"/>
    <p:sldId id="268" r:id="rId14"/>
    <p:sldId id="263" r:id="rId15"/>
    <p:sldId id="272" r:id="rId16"/>
    <p:sldId id="271" r:id="rId17"/>
    <p:sldId id="283" r:id="rId18"/>
    <p:sldId id="284" r:id="rId19"/>
    <p:sldId id="279" r:id="rId20"/>
    <p:sldId id="282" r:id="rId21"/>
    <p:sldId id="28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scaleToFitPaper="1"/>
  <p:clrMru>
    <a:srgbClr val="FDFEFE"/>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10" autoAdjust="0"/>
    <p:restoredTop sz="79429" autoAdjust="0"/>
  </p:normalViewPr>
  <p:slideViewPr>
    <p:cSldViewPr snapToGrid="0" snapToObjects="1">
      <p:cViewPr varScale="1">
        <p:scale>
          <a:sx n="68" d="100"/>
          <a:sy n="68" d="100"/>
        </p:scale>
        <p:origin x="-744" y="-104"/>
      </p:cViewPr>
      <p:guideLst>
        <p:guide orient="horz" pos="2160"/>
        <p:guide pos="2880"/>
      </p:guideLst>
    </p:cSldViewPr>
  </p:slideViewPr>
  <p:notesTextViewPr>
    <p:cViewPr>
      <p:scale>
        <a:sx n="100" d="100"/>
        <a:sy n="100" d="100"/>
      </p:scale>
      <p:origin x="0" y="0"/>
    </p:cViewPr>
  </p:notesTextViewPr>
  <p:notesViewPr>
    <p:cSldViewPr snapToGrid="0" snapToObjects="1">
      <p:cViewPr varScale="1">
        <p:scale>
          <a:sx n="74" d="100"/>
          <a:sy n="74" d="100"/>
        </p:scale>
        <p:origin x="-2048" y="-11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D769028-BE13-524D-B234-E4CBE6A77CF6}" type="datetimeFigureOut">
              <a:rPr lang="en-US" smtClean="0"/>
              <a:t>19/08/19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4C51CF-BDB9-5A4F-8CF4-614120A877D0}" type="slidenum">
              <a:rPr lang="en-US" smtClean="0"/>
              <a:t>‹#›</a:t>
            </a:fld>
            <a:endParaRPr lang="en-US"/>
          </a:p>
        </p:txBody>
      </p:sp>
    </p:spTree>
    <p:extLst>
      <p:ext uri="{BB962C8B-B14F-4D97-AF65-F5344CB8AC3E}">
        <p14:creationId xmlns:p14="http://schemas.microsoft.com/office/powerpoint/2010/main" val="375603513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4C51CF-BDB9-5A4F-8CF4-614120A877D0}" type="slidenum">
              <a:rPr lang="en-US" smtClean="0"/>
              <a:t>1</a:t>
            </a:fld>
            <a:endParaRPr lang="en-US"/>
          </a:p>
        </p:txBody>
      </p:sp>
    </p:spTree>
    <p:extLst>
      <p:ext uri="{BB962C8B-B14F-4D97-AF65-F5344CB8AC3E}">
        <p14:creationId xmlns:p14="http://schemas.microsoft.com/office/powerpoint/2010/main" val="3321715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812925" y="685800"/>
            <a:ext cx="3043238" cy="2282825"/>
          </a:xfrm>
        </p:spPr>
      </p:sp>
      <p:sp>
        <p:nvSpPr>
          <p:cNvPr id="3" name="Notes Placeholder 2"/>
          <p:cNvSpPr>
            <a:spLocks noGrp="1"/>
          </p:cNvSpPr>
          <p:nvPr>
            <p:ph type="body" idx="1"/>
          </p:nvPr>
        </p:nvSpPr>
        <p:spPr>
          <a:xfrm>
            <a:off x="685800" y="2969030"/>
            <a:ext cx="5486400" cy="5489170"/>
          </a:xfrm>
        </p:spPr>
        <p:txBody>
          <a:bodyPr/>
          <a:lstStyle/>
          <a:p>
            <a:r>
              <a:rPr lang="en-US" sz="1200" kern="1200" dirty="0" smtClean="0">
                <a:solidFill>
                  <a:schemeClr val="tx1"/>
                </a:solidFill>
                <a:effectLst/>
                <a:latin typeface="+mn-lt"/>
                <a:ea typeface="+mn-ea"/>
                <a:cs typeface="+mn-cs"/>
              </a:rPr>
              <a:t>A recognizable first pair part of an adjacency pair establishes a socially normative obligation for the recipient to provide a second pair part. The withholding of a second pair part disrupts the progressivity of the sequence and can provide a warrant for a directive that restores </a:t>
            </a:r>
            <a:r>
              <a:rPr lang="en-GB" sz="1200" kern="1200" dirty="0" smtClean="0">
                <a:solidFill>
                  <a:schemeClr val="tx1"/>
                </a:solidFill>
                <a:effectLst/>
                <a:latin typeface="+mn-lt"/>
                <a:ea typeface="+mn-ea"/>
                <a:cs typeface="+mn-cs"/>
              </a:rPr>
              <a:t>progressivity.</a:t>
            </a:r>
          </a:p>
          <a:p>
            <a:r>
              <a:rPr lang="en-US" sz="1200" b="1" i="1" kern="1200" dirty="0" smtClean="0">
                <a:solidFill>
                  <a:schemeClr val="tx1"/>
                </a:solidFill>
                <a:effectLst/>
                <a:latin typeface="+mn-lt"/>
                <a:ea typeface="+mn-ea"/>
                <a:cs typeface="+mn-cs"/>
              </a:rPr>
              <a:t> </a:t>
            </a:r>
            <a:endParaRPr lang="en-GB" sz="1200" b="1" i="1"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Mum asks Dad to pull the side of Lucy’s chair in towards the table using a model request formulation (</a:t>
            </a:r>
            <a:r>
              <a:rPr lang="en-US" sz="1200" kern="1200" dirty="0" err="1" smtClean="0">
                <a:solidFill>
                  <a:schemeClr val="tx1"/>
                </a:solidFill>
                <a:effectLst/>
                <a:latin typeface="+mn-lt"/>
                <a:ea typeface="+mn-ea"/>
                <a:cs typeface="+mn-cs"/>
              </a:rPr>
              <a:t>ln</a:t>
            </a:r>
            <a:r>
              <a:rPr lang="en-US" sz="1200" kern="1200" dirty="0" smtClean="0">
                <a:solidFill>
                  <a:schemeClr val="tx1"/>
                </a:solidFill>
                <a:effectLst/>
                <a:latin typeface="+mn-lt"/>
                <a:ea typeface="+mn-ea"/>
                <a:cs typeface="+mn-cs"/>
              </a:rPr>
              <a:t> 3). When Dad does not respond, Mum upgrades the design of her directive to an imperative formulation (c.f., Craven &amp; Potter, 2010)</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turn-initial address term potentially to manage any attention</a:t>
            </a:r>
            <a:r>
              <a:rPr lang="en-US" sz="1200" kern="1200" baseline="0" dirty="0" smtClean="0">
                <a:solidFill>
                  <a:schemeClr val="tx1"/>
                </a:solidFill>
                <a:effectLst/>
                <a:latin typeface="+mn-lt"/>
                <a:ea typeface="+mn-ea"/>
                <a:cs typeface="+mn-cs"/>
              </a:rPr>
              <a:t> or </a:t>
            </a:r>
            <a:r>
              <a:rPr lang="en-US" sz="1200" kern="1200" baseline="0" dirty="0" err="1" smtClean="0">
                <a:solidFill>
                  <a:schemeClr val="tx1"/>
                </a:solidFill>
                <a:effectLst/>
                <a:latin typeface="+mn-lt"/>
                <a:ea typeface="+mn-ea"/>
                <a:cs typeface="+mn-cs"/>
              </a:rPr>
              <a:t>recipiency</a:t>
            </a:r>
            <a:r>
              <a:rPr lang="en-US" sz="1200" kern="1200" baseline="0" dirty="0" smtClean="0">
                <a:solidFill>
                  <a:schemeClr val="tx1"/>
                </a:solidFill>
                <a:effectLst/>
                <a:latin typeface="+mn-lt"/>
                <a:ea typeface="+mn-ea"/>
                <a:cs typeface="+mn-cs"/>
              </a:rPr>
              <a:t> ambiguity: </a:t>
            </a:r>
            <a:r>
              <a:rPr lang="en-US" sz="1200" kern="1200" dirty="0" smtClean="0">
                <a:solidFill>
                  <a:schemeClr val="tx1"/>
                </a:solidFill>
                <a:effectLst/>
                <a:latin typeface="+mn-lt"/>
                <a:ea typeface="+mn-ea"/>
                <a:cs typeface="+mn-cs"/>
              </a:rPr>
              <a:t>“Tim. (.) Pull her side in” (ln5).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imperative calls Dad to account for failing to respond to Mum’s earlier request, which by line 5 was projectable, relevant, and - crucially - missing.</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In response to the imperative admonishment (ln5) Dad then complies with the directive and pulls Lucy’s chair into the table (ln8).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 bears mentioning at this point that imperatives vary in the extent to which they might be considered admonishing. In comparison</a:t>
            </a:r>
            <a:r>
              <a:rPr lang="en-US" sz="1200" kern="1200" baseline="0" dirty="0" smtClean="0">
                <a:solidFill>
                  <a:schemeClr val="tx1"/>
                </a:solidFill>
                <a:effectLst/>
                <a:latin typeface="+mn-lt"/>
                <a:ea typeface="+mn-ea"/>
                <a:cs typeface="+mn-cs"/>
              </a:rPr>
              <a:t> to the monopoly example, t</a:t>
            </a:r>
            <a:r>
              <a:rPr lang="en-US" sz="1200" kern="1200" dirty="0" smtClean="0">
                <a:solidFill>
                  <a:schemeClr val="tx1"/>
                </a:solidFill>
                <a:effectLst/>
                <a:latin typeface="+mn-lt"/>
                <a:ea typeface="+mn-ea"/>
                <a:cs typeface="+mn-cs"/>
              </a:rPr>
              <a:t>his</a:t>
            </a:r>
            <a:r>
              <a:rPr lang="en-US" sz="1200" kern="1200" baseline="0" dirty="0" smtClean="0">
                <a:solidFill>
                  <a:schemeClr val="tx1"/>
                </a:solidFill>
                <a:effectLst/>
                <a:latin typeface="+mn-lt"/>
                <a:ea typeface="+mn-ea"/>
                <a:cs typeface="+mn-cs"/>
              </a:rPr>
              <a:t> extract </a:t>
            </a:r>
            <a:r>
              <a:rPr lang="en-US" sz="1200" kern="1200" dirty="0" smtClean="0">
                <a:solidFill>
                  <a:schemeClr val="tx1"/>
                </a:solidFill>
                <a:effectLst/>
                <a:latin typeface="+mn-lt"/>
                <a:ea typeface="+mn-ea"/>
                <a:cs typeface="+mn-cs"/>
              </a:rPr>
              <a:t>is not strongly admonishing. It lacks many of the prosodic and lexical cues that enhance the admonishing element of Rick’s imperative.</a:t>
            </a:r>
            <a:r>
              <a:rPr lang="en-US" sz="1200" kern="1200" baseline="0" dirty="0" smtClean="0">
                <a:solidFill>
                  <a:schemeClr val="tx1"/>
                </a:solidFill>
                <a:effectLst/>
                <a:latin typeface="+mn-lt"/>
                <a:ea typeface="+mn-ea"/>
                <a:cs typeface="+mn-cs"/>
              </a:rPr>
              <a:t> However, both examples</a:t>
            </a:r>
            <a:r>
              <a:rPr lang="en-US" sz="1200" kern="1200" dirty="0" smtClean="0">
                <a:solidFill>
                  <a:schemeClr val="tx1"/>
                </a:solidFill>
                <a:effectLst/>
                <a:latin typeface="+mn-lt"/>
                <a:ea typeface="+mn-ea"/>
                <a:cs typeface="+mn-cs"/>
              </a:rPr>
              <a:t> help</a:t>
            </a:r>
            <a:r>
              <a:rPr lang="en-US" sz="1200" kern="1200" baseline="0" dirty="0" smtClean="0">
                <a:solidFill>
                  <a:schemeClr val="tx1"/>
                </a:solidFill>
                <a:effectLst/>
                <a:latin typeface="+mn-lt"/>
                <a:ea typeface="+mn-ea"/>
                <a:cs typeface="+mn-cs"/>
              </a:rPr>
              <a:t> us to </a:t>
            </a:r>
            <a:r>
              <a:rPr lang="en-US" sz="1200" kern="1200" dirty="0" smtClean="0">
                <a:solidFill>
                  <a:schemeClr val="tx1"/>
                </a:solidFill>
                <a:effectLst/>
                <a:latin typeface="+mn-lt"/>
                <a:ea typeface="+mn-ea"/>
                <a:cs typeface="+mn-cs"/>
              </a:rPr>
              <a:t>capture the core difference between telling someone to perform a newly relevant action (imperative directive) and telling someone to do something whilst holding them to account for not having already done it (imperative admonishment).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projectable</a:t>
            </a:r>
            <a:r>
              <a:rPr lang="en-US" sz="1200" kern="1200" baseline="0" dirty="0" smtClean="0">
                <a:solidFill>
                  <a:schemeClr val="tx1"/>
                </a:solidFill>
                <a:effectLst/>
                <a:latin typeface="+mn-lt"/>
                <a:ea typeface="+mn-ea"/>
                <a:cs typeface="+mn-cs"/>
              </a:rPr>
              <a:t> relevance of Dad pulling Lucy’s chair in has been established in the interaction prior to the imperative being issued on line 5. That is what makes it hearable as an admonishment. It admonishes Dad for failing to take the opportunity to perform the directed action when it was first relevant. In this case he failed to provide a second pair part when it was first due (line 3).</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4C51CF-BDB9-5A4F-8CF4-614120A877D0}" type="slidenum">
              <a:rPr lang="en-US" smtClean="0"/>
              <a:t>10</a:t>
            </a:fld>
            <a:endParaRPr lang="en-US"/>
          </a:p>
        </p:txBody>
      </p:sp>
    </p:spTree>
    <p:extLst>
      <p:ext uri="{BB962C8B-B14F-4D97-AF65-F5344CB8AC3E}">
        <p14:creationId xmlns:p14="http://schemas.microsoft.com/office/powerpoint/2010/main" val="329824551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 </a:t>
            </a:r>
            <a:r>
              <a:rPr lang="en-US" sz="1200" kern="1200" dirty="0" err="1" smtClean="0">
                <a:solidFill>
                  <a:schemeClr val="tx1"/>
                </a:solidFill>
                <a:effectLst/>
                <a:latin typeface="+mn-lt"/>
                <a:ea typeface="+mn-ea"/>
                <a:cs typeface="+mn-cs"/>
              </a:rPr>
              <a:t>projectably</a:t>
            </a:r>
            <a:r>
              <a:rPr lang="en-US" sz="1200" kern="1200" dirty="0" smtClean="0">
                <a:solidFill>
                  <a:schemeClr val="tx1"/>
                </a:solidFill>
                <a:effectLst/>
                <a:latin typeface="+mn-lt"/>
                <a:ea typeface="+mn-ea"/>
                <a:cs typeface="+mn-cs"/>
              </a:rPr>
              <a:t> relevant action can be displaced from its relevant position by another action.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extract occurs as the participants have finished serving the food and are about to begin eating. Emily is asking what ‘let’s enjoy’ is in French. She answers “bon </a:t>
            </a:r>
            <a:r>
              <a:rPr lang="en-US" sz="1200" kern="1200" dirty="0" err="1" smtClean="0">
                <a:solidFill>
                  <a:schemeClr val="tx1"/>
                </a:solidFill>
                <a:effectLst/>
                <a:latin typeface="+mn-lt"/>
                <a:ea typeface="+mn-ea"/>
                <a:cs typeface="+mn-cs"/>
              </a:rPr>
              <a:t>appetit</a:t>
            </a:r>
            <a:r>
              <a:rPr lang="en-US" sz="1200" kern="1200" dirty="0" smtClean="0">
                <a:solidFill>
                  <a:schemeClr val="tx1"/>
                </a:solidFill>
                <a:effectLst/>
                <a:latin typeface="+mn-lt"/>
                <a:ea typeface="+mn-ea"/>
                <a:cs typeface="+mn-cs"/>
              </a:rPr>
              <a:t>” and is praised for the correct answer. Following that she repeats ‘bon </a:t>
            </a:r>
            <a:r>
              <a:rPr lang="en-US" sz="1200" kern="1200" dirty="0" err="1" smtClean="0">
                <a:solidFill>
                  <a:schemeClr val="tx1"/>
                </a:solidFill>
                <a:effectLst/>
                <a:latin typeface="+mn-lt"/>
                <a:ea typeface="+mn-ea"/>
                <a:cs typeface="+mn-cs"/>
              </a:rPr>
              <a:t>appetit</a:t>
            </a:r>
            <a:r>
              <a:rPr lang="en-US" sz="1200" kern="1200" dirty="0" smtClean="0">
                <a:solidFill>
                  <a:schemeClr val="tx1"/>
                </a:solidFill>
                <a:effectLst/>
                <a:latin typeface="+mn-lt"/>
                <a:ea typeface="+mn-ea"/>
                <a:cs typeface="+mn-cs"/>
              </a:rPr>
              <a:t>’ in a lyrical tone three times. The third post-praise repeat is line 1 on your transcripts. </a:t>
            </a: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11</a:t>
            </a:fld>
            <a:endParaRPr lang="en-US"/>
          </a:p>
        </p:txBody>
      </p:sp>
    </p:spTree>
    <p:extLst>
      <p:ext uri="{BB962C8B-B14F-4D97-AF65-F5344CB8AC3E}">
        <p14:creationId xmlns:p14="http://schemas.microsoft.com/office/powerpoint/2010/main" val="10078364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114800"/>
            <a:ext cx="5486400" cy="4343400"/>
          </a:xfrm>
        </p:spPr>
        <p:txBody>
          <a:bodyPr/>
          <a:lstStyle/>
          <a:p>
            <a:r>
              <a:rPr lang="en-US" sz="1200" kern="1200" dirty="0" smtClean="0">
                <a:solidFill>
                  <a:schemeClr val="tx1"/>
                </a:solidFill>
                <a:effectLst/>
                <a:latin typeface="+mn-lt"/>
                <a:ea typeface="+mn-ea"/>
                <a:cs typeface="+mn-cs"/>
              </a:rPr>
              <a:t>At the start of the extract, serving the food has been completed and eating is a </a:t>
            </a:r>
            <a:r>
              <a:rPr lang="en-US" sz="1200" kern="1200" dirty="0" err="1" smtClean="0">
                <a:solidFill>
                  <a:schemeClr val="tx1"/>
                </a:solidFill>
                <a:effectLst/>
                <a:latin typeface="+mn-lt"/>
                <a:ea typeface="+mn-ea"/>
                <a:cs typeface="+mn-cs"/>
              </a:rPr>
              <a:t>projectably</a:t>
            </a:r>
            <a:r>
              <a:rPr lang="en-US" sz="1200" kern="1200" dirty="0" smtClean="0">
                <a:solidFill>
                  <a:schemeClr val="tx1"/>
                </a:solidFill>
                <a:effectLst/>
                <a:latin typeface="+mn-lt"/>
                <a:ea typeface="+mn-ea"/>
                <a:cs typeface="+mn-cs"/>
              </a:rPr>
              <a:t> relevant next action for Emily to begin performing. The relevance of the action is provided by the overall structural organization (</a:t>
            </a:r>
            <a:r>
              <a:rPr lang="en-US" sz="1200" kern="1200" dirty="0" err="1" smtClean="0">
                <a:solidFill>
                  <a:schemeClr val="tx1"/>
                </a:solidFill>
                <a:effectLst/>
                <a:latin typeface="+mn-lt"/>
                <a:ea typeface="+mn-ea"/>
                <a:cs typeface="+mn-cs"/>
              </a:rPr>
              <a:t>Schegloff</a:t>
            </a:r>
            <a:r>
              <a:rPr lang="en-US" sz="1200" kern="1200" dirty="0" smtClean="0">
                <a:solidFill>
                  <a:schemeClr val="tx1"/>
                </a:solidFill>
                <a:effectLst/>
                <a:latin typeface="+mn-lt"/>
                <a:ea typeface="+mn-ea"/>
                <a:cs typeface="+mn-cs"/>
              </a:rPr>
              <a:t> &amp; Sacks, 1973; Robinson, 2013) of a meal and invoked locally once all members except Emily have begun to eat.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line 08 Emily starts to add movements to her lyrical ‘bon </a:t>
            </a:r>
            <a:r>
              <a:rPr lang="en-US" sz="1200" kern="1200" dirty="0" err="1" smtClean="0">
                <a:solidFill>
                  <a:schemeClr val="tx1"/>
                </a:solidFill>
                <a:effectLst/>
                <a:latin typeface="+mn-lt"/>
                <a:ea typeface="+mn-ea"/>
                <a:cs typeface="+mn-cs"/>
              </a:rPr>
              <a:t>appetit’s</a:t>
            </a:r>
            <a:r>
              <a:rPr lang="en-US" sz="1200" kern="1200" dirty="0" smtClean="0">
                <a:solidFill>
                  <a:schemeClr val="tx1"/>
                </a:solidFill>
                <a:effectLst/>
                <a:latin typeface="+mn-lt"/>
                <a:ea typeface="+mn-ea"/>
                <a:cs typeface="+mn-cs"/>
              </a:rPr>
              <a:t>’. It appears she is attempting to engage the rest of the family in shared singing through </a:t>
            </a:r>
          </a:p>
          <a:p>
            <a:pPr marL="171450" indent="-171450">
              <a:buFontTx/>
              <a:buChar char="-"/>
            </a:pPr>
            <a:r>
              <a:rPr lang="en-US" sz="1200" kern="1200" dirty="0" smtClean="0">
                <a:solidFill>
                  <a:schemeClr val="tx1"/>
                </a:solidFill>
                <a:effectLst/>
                <a:latin typeface="+mn-lt"/>
                <a:ea typeface="+mn-ea"/>
                <a:cs typeface="+mn-cs"/>
              </a:rPr>
              <a:t>repetition, </a:t>
            </a:r>
          </a:p>
          <a:p>
            <a:pPr marL="171450" indent="-171450">
              <a:buFontTx/>
              <a:buChar char="-"/>
            </a:pPr>
            <a:r>
              <a:rPr lang="en-US" sz="1200" kern="1200" dirty="0" smtClean="0">
                <a:solidFill>
                  <a:schemeClr val="tx1"/>
                </a:solidFill>
                <a:effectLst/>
                <a:latin typeface="+mn-lt"/>
                <a:ea typeface="+mn-ea"/>
                <a:cs typeface="+mn-cs"/>
              </a:rPr>
              <a:t>comments that their absence has been noted (‘jus’ me?’ ln6) and </a:t>
            </a:r>
          </a:p>
          <a:p>
            <a:pPr marL="171450" indent="-171450">
              <a:buFontTx/>
              <a:buChar char="-"/>
            </a:pPr>
            <a:r>
              <a:rPr lang="en-US" sz="1200" kern="1200" dirty="0" smtClean="0">
                <a:solidFill>
                  <a:schemeClr val="tx1"/>
                </a:solidFill>
                <a:effectLst/>
                <a:latin typeface="+mn-lt"/>
                <a:ea typeface="+mn-ea"/>
                <a:cs typeface="+mn-cs"/>
              </a:rPr>
              <a:t>gesture (leaning towards her parents in turn ln8&amp;13). </a:t>
            </a:r>
          </a:p>
          <a:p>
            <a:pPr marL="0" indent="0">
              <a:buFontTx/>
              <a:buNone/>
            </a:pPr>
            <a:endParaRPr lang="en-US" sz="1200" kern="1200" dirty="0" smtClean="0">
              <a:solidFill>
                <a:schemeClr val="tx1"/>
              </a:solidFill>
              <a:effectLst/>
              <a:latin typeface="+mn-lt"/>
              <a:ea typeface="+mn-ea"/>
              <a:cs typeface="+mn-cs"/>
            </a:endParaRPr>
          </a:p>
          <a:p>
            <a:pPr marL="0" indent="0">
              <a:buFontTx/>
              <a:buNone/>
            </a:pPr>
            <a:r>
              <a:rPr lang="en-US" sz="1200" kern="1200" dirty="0" smtClean="0">
                <a:solidFill>
                  <a:schemeClr val="tx1"/>
                </a:solidFill>
                <a:effectLst/>
                <a:latin typeface="+mn-lt"/>
                <a:ea typeface="+mn-ea"/>
                <a:cs typeface="+mn-cs"/>
              </a:rPr>
              <a:t>Mum interrupts Emily with the imperative ‘Eat’ (ln11). This both directs Emily to eat her food and admonishes her for delaying the start of her meal with an activity other than that which was projected by the local</a:t>
            </a:r>
            <a:r>
              <a:rPr lang="en-US" sz="1200" kern="1200" baseline="0" dirty="0" smtClean="0">
                <a:solidFill>
                  <a:schemeClr val="tx1"/>
                </a:solidFill>
                <a:effectLst/>
                <a:latin typeface="+mn-lt"/>
                <a:ea typeface="+mn-ea"/>
                <a:cs typeface="+mn-cs"/>
              </a:rPr>
              <a:t> context</a:t>
            </a:r>
            <a:r>
              <a:rPr lang="en-US" sz="1200" kern="1200" dirty="0" smtClean="0">
                <a:solidFill>
                  <a:schemeClr val="tx1"/>
                </a:solidFill>
                <a:effectLst/>
                <a:latin typeface="+mn-lt"/>
                <a:ea typeface="+mn-ea"/>
                <a:cs typeface="+mn-cs"/>
              </a:rPr>
              <a:t>. </a:t>
            </a:r>
          </a:p>
          <a:p>
            <a:pPr marL="0" indent="0">
              <a:buFontTx/>
              <a:buNone/>
            </a:pPr>
            <a:endParaRPr lang="en-US" sz="1200" kern="1200" dirty="0" smtClean="0">
              <a:solidFill>
                <a:schemeClr val="tx1"/>
              </a:solidFill>
              <a:effectLst/>
              <a:latin typeface="+mn-lt"/>
              <a:ea typeface="+mn-ea"/>
              <a:cs typeface="+mn-cs"/>
            </a:endParaRPr>
          </a:p>
          <a:p>
            <a:pPr marL="0" indent="0">
              <a:buFontTx/>
              <a:buNone/>
            </a:pPr>
            <a:r>
              <a:rPr lang="en-US" sz="1200" kern="1200" dirty="0" smtClean="0">
                <a:solidFill>
                  <a:schemeClr val="tx1"/>
                </a:solidFill>
                <a:effectLst/>
                <a:latin typeface="+mn-lt"/>
                <a:ea typeface="+mn-ea"/>
                <a:cs typeface="+mn-cs"/>
              </a:rPr>
              <a:t>Mum repeats this imperative during Emily’s next ‘bon </a:t>
            </a:r>
            <a:r>
              <a:rPr lang="en-US" sz="1200" kern="1200" dirty="0" err="1" smtClean="0">
                <a:solidFill>
                  <a:schemeClr val="tx1"/>
                </a:solidFill>
                <a:effectLst/>
                <a:latin typeface="+mn-lt"/>
                <a:ea typeface="+mn-ea"/>
                <a:cs typeface="+mn-cs"/>
              </a:rPr>
              <a:t>appetit</a:t>
            </a:r>
            <a:r>
              <a:rPr lang="en-US" sz="1200" kern="1200" dirty="0" smtClean="0">
                <a:solidFill>
                  <a:schemeClr val="tx1"/>
                </a:solidFill>
                <a:effectLst/>
                <a:latin typeface="+mn-lt"/>
                <a:ea typeface="+mn-ea"/>
                <a:cs typeface="+mn-cs"/>
              </a:rPr>
              <a:t>’ (lns11-12) in which Emily solicits Dad to join her through her gesture (ln13). </a:t>
            </a:r>
          </a:p>
          <a:p>
            <a:pPr marL="0" indent="0">
              <a:buFontTx/>
              <a:buNone/>
            </a:pPr>
            <a:endParaRPr lang="en-US" sz="1200" kern="1200" dirty="0" smtClean="0">
              <a:solidFill>
                <a:schemeClr val="tx1"/>
              </a:solidFill>
              <a:effectLst/>
              <a:latin typeface="+mn-lt"/>
              <a:ea typeface="+mn-ea"/>
              <a:cs typeface="+mn-cs"/>
            </a:endParaRPr>
          </a:p>
          <a:p>
            <a:pPr marL="0" indent="0">
              <a:buFontTx/>
              <a:buNone/>
            </a:pPr>
            <a:r>
              <a:rPr lang="en-US" sz="1200" kern="1200" dirty="0" smtClean="0">
                <a:solidFill>
                  <a:schemeClr val="tx1"/>
                </a:solidFill>
                <a:effectLst/>
                <a:latin typeface="+mn-lt"/>
                <a:ea typeface="+mn-ea"/>
                <a:cs typeface="+mn-cs"/>
              </a:rPr>
              <a:t>Displacement and withholding</a:t>
            </a:r>
            <a:r>
              <a:rPr lang="en-US" sz="1200" kern="1200" baseline="0" dirty="0" smtClean="0">
                <a:solidFill>
                  <a:schemeClr val="tx1"/>
                </a:solidFill>
                <a:effectLst/>
                <a:latin typeface="+mn-lt"/>
                <a:ea typeface="+mn-ea"/>
                <a:cs typeface="+mn-cs"/>
              </a:rPr>
              <a:t> a SPP are different ways in which a course of action can be stalled. In both cases the imperative admonishment restores the progressivity of the stalled course of action. </a:t>
            </a:r>
            <a:endParaRPr lang="en-GB"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12</a:t>
            </a:fld>
            <a:endParaRPr lang="en-US"/>
          </a:p>
        </p:txBody>
      </p:sp>
    </p:spTree>
    <p:extLst>
      <p:ext uri="{BB962C8B-B14F-4D97-AF65-F5344CB8AC3E}">
        <p14:creationId xmlns:p14="http://schemas.microsoft.com/office/powerpoint/2010/main" val="1380018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An observably incomplete state can be considered grounds for a course</a:t>
            </a:r>
            <a:r>
              <a:rPr lang="en-US" sz="1200" kern="1200" baseline="0" dirty="0" smtClean="0">
                <a:solidFill>
                  <a:schemeClr val="tx1"/>
                </a:solidFill>
                <a:effectLst/>
                <a:latin typeface="+mn-lt"/>
                <a:ea typeface="+mn-ea"/>
                <a:cs typeface="+mn-cs"/>
              </a:rPr>
              <a:t> of action being treated as having stalled and thus provides a warrant for an imperative admonishment.</a:t>
            </a:r>
            <a:endParaRPr lang="en-US"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4C51CF-BDB9-5A4F-8CF4-614120A877D0}" type="slidenum">
              <a:rPr lang="en-US" smtClean="0"/>
              <a:t>13</a:t>
            </a:fld>
            <a:endParaRPr lang="en-US"/>
          </a:p>
        </p:txBody>
      </p:sp>
    </p:spTree>
    <p:extLst>
      <p:ext uri="{BB962C8B-B14F-4D97-AF65-F5344CB8AC3E}">
        <p14:creationId xmlns:p14="http://schemas.microsoft.com/office/powerpoint/2010/main" val="20584251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At the start of the extract Kate begins to put her arms through her coat sleeves, but then halts the course of action while her coat is half on.</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Fabio questions whether Kate is cold (line 4). Kate confirms his correct diagnosis of her problem (line 6)</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At this point it is clear that Kate has begun a course of action designed to remedy the problem of being cold – namely putting her coat on. However, she has failed to complete the course of action and has come to rest in an observably incomplete state of dress.</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Fabio then issues the imperative “cover yourself up properly” in an attempt to restore forward movement towards a state of completion. </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GB" sz="1200" kern="1200" baseline="0" dirty="0" smtClean="0">
                <a:solidFill>
                  <a:schemeClr val="tx1"/>
                </a:solidFill>
                <a:effectLst/>
                <a:latin typeface="+mn-lt"/>
                <a:ea typeface="+mn-ea"/>
                <a:cs typeface="+mn-cs"/>
              </a:rPr>
              <a:t>Once again in this extract we see a </a:t>
            </a:r>
            <a:r>
              <a:rPr lang="en-GB" sz="1200" kern="1200" baseline="0" dirty="0" err="1" smtClean="0">
                <a:solidFill>
                  <a:schemeClr val="tx1"/>
                </a:solidFill>
                <a:effectLst/>
                <a:latin typeface="+mn-lt"/>
                <a:ea typeface="+mn-ea"/>
                <a:cs typeface="+mn-cs"/>
              </a:rPr>
              <a:t>projectably</a:t>
            </a:r>
            <a:r>
              <a:rPr lang="en-GB" sz="1200" kern="1200" baseline="0" dirty="0" smtClean="0">
                <a:solidFill>
                  <a:schemeClr val="tx1"/>
                </a:solidFill>
                <a:effectLst/>
                <a:latin typeface="+mn-lt"/>
                <a:ea typeface="+mn-ea"/>
                <a:cs typeface="+mn-cs"/>
              </a:rPr>
              <a:t> relevant course of action stalled prior to completion. The imperative is used to direct the recipient to complete the action and admonish them for missing the opportunity to have done so previously.</a:t>
            </a: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GB" sz="1200" kern="1200" baseline="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4C51CF-BDB9-5A4F-8CF4-614120A877D0}" type="slidenum">
              <a:rPr lang="en-US" smtClean="0"/>
              <a:t>14</a:t>
            </a:fld>
            <a:endParaRPr lang="en-US"/>
          </a:p>
        </p:txBody>
      </p:sp>
    </p:spTree>
    <p:extLst>
      <p:ext uri="{BB962C8B-B14F-4D97-AF65-F5344CB8AC3E}">
        <p14:creationId xmlns:p14="http://schemas.microsoft.com/office/powerpoint/2010/main" val="15417559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We systematically excluded all </a:t>
            </a:r>
            <a:r>
              <a:rPr lang="en-US" sz="1200" kern="1200" dirty="0" err="1" smtClean="0">
                <a:solidFill>
                  <a:schemeClr val="tx1"/>
                </a:solidFill>
                <a:effectLst/>
                <a:latin typeface="+mn-lt"/>
                <a:ea typeface="+mn-ea"/>
                <a:cs typeface="+mn-cs"/>
              </a:rPr>
              <a:t>prohibitives</a:t>
            </a:r>
            <a:r>
              <a:rPr lang="en-US" sz="1200" kern="1200" dirty="0" smtClean="0">
                <a:solidFill>
                  <a:schemeClr val="tx1"/>
                </a:solidFill>
                <a:effectLst/>
                <a:latin typeface="+mn-lt"/>
                <a:ea typeface="+mn-ea"/>
                <a:cs typeface="+mn-cs"/>
              </a:rPr>
              <a:t> (don’t X) from the collection and in so doing excluded the majority of all prohibitions (telling someone not to do something),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However, a minority of prohibitions are implemented through imperative grammar and therefore remained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in our collection. We have termed these ‘positive prohibitions,’  and they merit some specific discussion here.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an example, the family are discussing</a:t>
            </a:r>
            <a:r>
              <a:rPr lang="en-US" sz="1200" kern="1200" baseline="0" dirty="0" smtClean="0">
                <a:solidFill>
                  <a:schemeClr val="tx1"/>
                </a:solidFill>
                <a:effectLst/>
                <a:latin typeface="+mn-lt"/>
                <a:ea typeface="+mn-ea"/>
                <a:cs typeface="+mn-cs"/>
              </a:rPr>
              <a:t> types of potato that the children like. Jessica declares that she likes the mash potato Dad has on his plate and leans over to take some. Dad delivers the repeated imperative “Leave, leave, leave please.” </a:t>
            </a:r>
          </a:p>
          <a:p>
            <a:endParaRPr lang="en-US" sz="1200" kern="1200" baseline="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15</a:t>
            </a:fld>
            <a:endParaRPr lang="en-US"/>
          </a:p>
        </p:txBody>
      </p:sp>
    </p:spTree>
    <p:extLst>
      <p:ext uri="{BB962C8B-B14F-4D97-AF65-F5344CB8AC3E}">
        <p14:creationId xmlns:p14="http://schemas.microsoft.com/office/powerpoint/2010/main" val="1414021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38344" y="685800"/>
            <a:ext cx="2741613" cy="2056210"/>
          </a:xfrm>
        </p:spPr>
      </p:sp>
      <p:sp>
        <p:nvSpPr>
          <p:cNvPr id="3" name="Notes Placeholder 2"/>
          <p:cNvSpPr>
            <a:spLocks noGrp="1"/>
          </p:cNvSpPr>
          <p:nvPr>
            <p:ph type="body" idx="1"/>
          </p:nvPr>
        </p:nvSpPr>
        <p:spPr>
          <a:xfrm>
            <a:off x="685800" y="2883513"/>
            <a:ext cx="5486400" cy="5574687"/>
          </a:xfrm>
        </p:spPr>
        <p:txBody>
          <a:bodyPr/>
          <a:lstStyle/>
          <a:p>
            <a:r>
              <a:rPr lang="en-GB" sz="1000" kern="1200" dirty="0" smtClean="0">
                <a:solidFill>
                  <a:schemeClr val="tx1"/>
                </a:solidFill>
                <a:effectLst/>
                <a:latin typeface="+mn-lt"/>
                <a:ea typeface="+mn-ea"/>
                <a:cs typeface="+mn-cs"/>
              </a:rPr>
              <a:t>Jessica announces that she likes</a:t>
            </a:r>
            <a:r>
              <a:rPr lang="en-GB" sz="1000" kern="1200" baseline="0" dirty="0" smtClean="0">
                <a:solidFill>
                  <a:schemeClr val="tx1"/>
                </a:solidFill>
                <a:effectLst/>
                <a:latin typeface="+mn-lt"/>
                <a:ea typeface="+mn-ea"/>
                <a:cs typeface="+mn-cs"/>
              </a:rPr>
              <a:t> ‘that’ (ln5). Her indexical referent is specified by pointing towards the mashed potato on Dad’s plate. Jessica retracts her arm but then leans over again, this time initiating the course of action of taking some of Dad’s mashed potato (ln8). </a:t>
            </a:r>
          </a:p>
          <a:p>
            <a:endParaRPr lang="en-GB" sz="10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tx1"/>
                </a:solidFill>
                <a:effectLst/>
                <a:latin typeface="+mn-lt"/>
                <a:ea typeface="+mn-ea"/>
                <a:cs typeface="+mn-cs"/>
              </a:rPr>
              <a:t>At the point when Jessica begins reaches towards Dad’s mash he is already in the process of preparing a forkful of mash to eat himself. Jessica’s initiating action (taking his mash) would prevent him from completing his already in-progress course of action. </a:t>
            </a:r>
            <a:r>
              <a:rPr lang="en-US" sz="1000" kern="1200" dirty="0" smtClean="0">
                <a:solidFill>
                  <a:schemeClr val="tx1"/>
                </a:solidFill>
                <a:effectLst/>
                <a:latin typeface="+mn-lt"/>
                <a:ea typeface="+mn-ea"/>
                <a:cs typeface="+mn-cs"/>
              </a:rPr>
              <a:t> </a:t>
            </a:r>
          </a:p>
          <a:p>
            <a:endParaRPr lang="en-GB" sz="1000" kern="1200" baseline="0" dirty="0" smtClean="0">
              <a:solidFill>
                <a:schemeClr val="tx1"/>
              </a:solidFill>
              <a:effectLst/>
              <a:latin typeface="+mn-lt"/>
              <a:ea typeface="+mn-ea"/>
              <a:cs typeface="+mn-cs"/>
            </a:endParaRPr>
          </a:p>
          <a:p>
            <a:r>
              <a:rPr lang="en-GB" sz="1000" kern="1200" baseline="0" dirty="0" smtClean="0">
                <a:solidFill>
                  <a:schemeClr val="tx1"/>
                </a:solidFill>
                <a:effectLst/>
                <a:latin typeface="+mn-lt"/>
                <a:ea typeface="+mn-ea"/>
                <a:cs typeface="+mn-cs"/>
              </a:rPr>
              <a:t>As Jessica reaches his potato, Dad’s issues the imperative “leave” (line 11). The imperative does ostensibly direct Jessica to do something (leave) but here the action is actually to disengage from her current action rather than to engage in something she was not doing.</a:t>
            </a:r>
            <a:endParaRPr lang="en-GB" sz="1000" kern="1200" dirty="0" smtClean="0">
              <a:solidFill>
                <a:schemeClr val="tx1"/>
              </a:solidFill>
              <a:effectLst/>
              <a:latin typeface="+mn-lt"/>
              <a:ea typeface="+mn-ea"/>
              <a:cs typeface="+mn-cs"/>
            </a:endParaRPr>
          </a:p>
          <a:p>
            <a:endParaRPr lang="en-GB"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A positive</a:t>
            </a:r>
            <a:r>
              <a:rPr lang="en-US" sz="1000" kern="1200" baseline="0" dirty="0" smtClean="0">
                <a:solidFill>
                  <a:schemeClr val="tx1"/>
                </a:solidFill>
                <a:effectLst/>
                <a:latin typeface="+mn-lt"/>
                <a:ea typeface="+mn-ea"/>
                <a:cs typeface="+mn-cs"/>
              </a:rPr>
              <a:t> </a:t>
            </a:r>
            <a:r>
              <a:rPr lang="en-US" sz="1000" kern="1200" dirty="0" smtClean="0">
                <a:solidFill>
                  <a:schemeClr val="tx1"/>
                </a:solidFill>
                <a:effectLst/>
                <a:latin typeface="+mn-lt"/>
                <a:ea typeface="+mn-ea"/>
                <a:cs typeface="+mn-cs"/>
              </a:rPr>
              <a:t>prohibition is an admonishment in that it embodies a claim that the recipient could have not and should have not performed the prohibited action. The relevance of the directed action (leave) lies in the irrelevance of the prohibited action (stealing Dad’s mash) for the progressivity of the already in-progress course of action (Dad eating</a:t>
            </a:r>
            <a:r>
              <a:rPr lang="en-US" sz="1000" kern="1200" baseline="0" dirty="0" smtClean="0">
                <a:solidFill>
                  <a:schemeClr val="tx1"/>
                </a:solidFill>
                <a:effectLst/>
                <a:latin typeface="+mn-lt"/>
                <a:ea typeface="+mn-ea"/>
                <a:cs typeface="+mn-cs"/>
              </a:rPr>
              <a:t> a forkful of mash)</a:t>
            </a:r>
          </a:p>
          <a:p>
            <a:endParaRPr lang="en-US"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The warrant for the admonishment lies in a disruption of the progressivity and the effort to restore progressivity. Once Jessica has moved her arm back, Dad</a:t>
            </a:r>
            <a:r>
              <a:rPr lang="en-US" sz="1000" kern="1200" baseline="0" dirty="0" smtClean="0">
                <a:solidFill>
                  <a:schemeClr val="tx1"/>
                </a:solidFill>
                <a:effectLst/>
                <a:latin typeface="+mn-lt"/>
                <a:ea typeface="+mn-ea"/>
                <a:cs typeface="+mn-cs"/>
              </a:rPr>
              <a:t> is able to finish building his forkful and take a bite of food (line 19) thus completing the course of action.</a:t>
            </a:r>
          </a:p>
          <a:p>
            <a:endParaRPr lang="en-US" sz="1000" kern="1200" baseline="0" dirty="0" smtClean="0">
              <a:solidFill>
                <a:schemeClr val="tx1"/>
              </a:solidFill>
              <a:effectLst/>
              <a:latin typeface="+mn-lt"/>
              <a:ea typeface="+mn-ea"/>
              <a:cs typeface="+mn-cs"/>
            </a:endParaRPr>
          </a:p>
          <a:p>
            <a:r>
              <a:rPr lang="en-US" sz="1000" kern="1200" baseline="0" dirty="0" smtClean="0">
                <a:solidFill>
                  <a:schemeClr val="tx1"/>
                </a:solidFill>
                <a:effectLst/>
                <a:latin typeface="+mn-lt"/>
                <a:ea typeface="+mn-ea"/>
                <a:cs typeface="+mn-cs"/>
              </a:rPr>
              <a:t>Interestingly, after he has completed that action, he then does give Jessica some of his mashed potato (line 23), thereby also restoring the progressivity of her course of action.</a:t>
            </a:r>
          </a:p>
          <a:p>
            <a:endParaRPr lang="en-US" sz="1000" kern="1200" baseline="0" dirty="0" smtClean="0">
              <a:solidFill>
                <a:schemeClr val="tx1"/>
              </a:solidFill>
              <a:effectLst/>
              <a:latin typeface="+mn-lt"/>
              <a:ea typeface="+mn-ea"/>
              <a:cs typeface="+mn-cs"/>
            </a:endParaRPr>
          </a:p>
          <a:p>
            <a:r>
              <a:rPr lang="en-US" sz="1000" kern="1200" baseline="0" dirty="0" smtClean="0">
                <a:solidFill>
                  <a:schemeClr val="tx1"/>
                </a:solidFill>
                <a:effectLst/>
                <a:latin typeface="+mn-lt"/>
                <a:ea typeface="+mn-ea"/>
                <a:cs typeface="+mn-cs"/>
              </a:rPr>
              <a:t>Unlike the examples before, to leave something does not initiate a new action or straightforwardly restore forward progressivity of a course of action. Instead it requires the recipient to undo something they have just done in order to permit progressivity to be restored.</a:t>
            </a:r>
            <a:endParaRPr lang="en-GB"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effectLst/>
                <a:latin typeface="+mn-lt"/>
                <a:ea typeface="+mn-ea"/>
                <a:cs typeface="+mn-cs"/>
              </a:rPr>
              <a:t>A course of action is set in motion thereby establishing the projectable relevance of completion (eating mash). An action is initiated that obstructs the progressivity of the course of action (taking Dad’s mash). The obstruction of the course of action provides a local warrant for the imperative admonishment</a:t>
            </a:r>
            <a:r>
              <a:rPr lang="en-US" sz="1200" kern="1200" dirty="0" smtClean="0">
                <a:solidFill>
                  <a:schemeClr val="tx1"/>
                </a:solidFill>
                <a:effectLst/>
                <a:latin typeface="+mn-lt"/>
                <a:ea typeface="+mn-ea"/>
                <a:cs typeface="+mn-cs"/>
              </a:rPr>
              <a:t>. The directed action requires the prohibited action to be undone</a:t>
            </a:r>
            <a:r>
              <a:rPr lang="en-US" sz="1200" kern="1200" baseline="0" dirty="0" smtClean="0">
                <a:solidFill>
                  <a:schemeClr val="tx1"/>
                </a:solidFill>
                <a:effectLst/>
                <a:latin typeface="+mn-lt"/>
                <a:ea typeface="+mn-ea"/>
                <a:cs typeface="+mn-cs"/>
              </a:rPr>
              <a:t> in order to restore the progressivity of the original course </a:t>
            </a:r>
            <a:r>
              <a:rPr lang="en-US" sz="1200" kern="1200" baseline="0" smtClean="0">
                <a:solidFill>
                  <a:schemeClr val="tx1"/>
                </a:solidFill>
                <a:effectLst/>
                <a:latin typeface="+mn-lt"/>
                <a:ea typeface="+mn-ea"/>
                <a:cs typeface="+mn-cs"/>
              </a:rPr>
              <a:t>of action. </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16</a:t>
            </a:fld>
            <a:endParaRPr lang="en-US"/>
          </a:p>
        </p:txBody>
      </p:sp>
    </p:spTree>
    <p:extLst>
      <p:ext uri="{BB962C8B-B14F-4D97-AF65-F5344CB8AC3E}">
        <p14:creationId xmlns:p14="http://schemas.microsoft.com/office/powerpoint/2010/main" val="85273437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38363" y="685800"/>
            <a:ext cx="2741612" cy="2055813"/>
          </a:xfrm>
        </p:spPr>
      </p:sp>
      <p:sp>
        <p:nvSpPr>
          <p:cNvPr id="3" name="Notes Placeholder 2"/>
          <p:cNvSpPr>
            <a:spLocks noGrp="1"/>
          </p:cNvSpPr>
          <p:nvPr>
            <p:ph type="body" idx="1"/>
          </p:nvPr>
        </p:nvSpPr>
        <p:spPr>
          <a:xfrm>
            <a:off x="685800" y="2883513"/>
            <a:ext cx="5486400" cy="5574687"/>
          </a:xfrm>
        </p:spPr>
        <p:txBody>
          <a:bodyPr/>
          <a:lstStyle/>
          <a:p>
            <a:r>
              <a:rPr lang="en-GB" sz="1000" kern="1200" dirty="0" smtClean="0">
                <a:solidFill>
                  <a:schemeClr val="tx1"/>
                </a:solidFill>
                <a:effectLst/>
                <a:latin typeface="+mn-lt"/>
                <a:ea typeface="+mn-ea"/>
                <a:cs typeface="+mn-cs"/>
              </a:rPr>
              <a:t>Jessica announces that she likes</a:t>
            </a:r>
            <a:r>
              <a:rPr lang="en-GB" sz="1000" kern="1200" baseline="0" dirty="0" smtClean="0">
                <a:solidFill>
                  <a:schemeClr val="tx1"/>
                </a:solidFill>
                <a:effectLst/>
                <a:latin typeface="+mn-lt"/>
                <a:ea typeface="+mn-ea"/>
                <a:cs typeface="+mn-cs"/>
              </a:rPr>
              <a:t> ‘that’ (ln5). Her indexical referent is specified by pointing towards the mashed potato on Dad’s plate. Jessica retracts her arm but then leans over again, this time initiating the course of action of taking some of Dad’s mashed potato (ln8). </a:t>
            </a:r>
          </a:p>
          <a:p>
            <a:endParaRPr lang="en-GB" sz="10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tx1"/>
                </a:solidFill>
                <a:effectLst/>
                <a:latin typeface="+mn-lt"/>
                <a:ea typeface="+mn-ea"/>
                <a:cs typeface="+mn-cs"/>
              </a:rPr>
              <a:t>At the point when Jessica begins reaches towards Dad’s mash he is already in the process of preparing a forkful of mash to eat himself. Jessica’s initiating action (taking his mash) would prevent him from completing his already in-progress course of action. </a:t>
            </a:r>
            <a:r>
              <a:rPr lang="en-US" sz="1000" kern="1200" dirty="0" smtClean="0">
                <a:solidFill>
                  <a:schemeClr val="tx1"/>
                </a:solidFill>
                <a:effectLst/>
                <a:latin typeface="+mn-lt"/>
                <a:ea typeface="+mn-ea"/>
                <a:cs typeface="+mn-cs"/>
              </a:rPr>
              <a:t> </a:t>
            </a:r>
          </a:p>
          <a:p>
            <a:endParaRPr lang="en-GB" sz="1000" kern="1200" baseline="0" dirty="0" smtClean="0">
              <a:solidFill>
                <a:schemeClr val="tx1"/>
              </a:solidFill>
              <a:effectLst/>
              <a:latin typeface="+mn-lt"/>
              <a:ea typeface="+mn-ea"/>
              <a:cs typeface="+mn-cs"/>
            </a:endParaRPr>
          </a:p>
          <a:p>
            <a:r>
              <a:rPr lang="en-GB" sz="1000" kern="1200" baseline="0" dirty="0" smtClean="0">
                <a:solidFill>
                  <a:schemeClr val="tx1"/>
                </a:solidFill>
                <a:effectLst/>
                <a:latin typeface="+mn-lt"/>
                <a:ea typeface="+mn-ea"/>
                <a:cs typeface="+mn-cs"/>
              </a:rPr>
              <a:t>As Jessica reaches his potato, Dad’s issues the imperative “leave” (line 11). The repetition of the imperative and the turn-final please increase the insistence and force of his prohibition against Jessica stealing his food from his plate. </a:t>
            </a:r>
          </a:p>
          <a:p>
            <a:endParaRPr lang="en-GB" sz="1000" kern="1200" baseline="0" dirty="0" smtClean="0">
              <a:solidFill>
                <a:schemeClr val="tx1"/>
              </a:solidFill>
              <a:effectLst/>
              <a:latin typeface="+mn-lt"/>
              <a:ea typeface="+mn-ea"/>
              <a:cs typeface="+mn-cs"/>
            </a:endParaRPr>
          </a:p>
          <a:p>
            <a:r>
              <a:rPr lang="en-GB" sz="1000" kern="1200" baseline="0" dirty="0" smtClean="0">
                <a:solidFill>
                  <a:schemeClr val="tx1"/>
                </a:solidFill>
                <a:effectLst/>
                <a:latin typeface="+mn-lt"/>
                <a:ea typeface="+mn-ea"/>
                <a:cs typeface="+mn-cs"/>
              </a:rPr>
              <a:t>The imperative does ostensibly direct Jessica to do something (leave) but here the action is actually to disengage from her current action rather than to engage in something she was not doing.</a:t>
            </a:r>
            <a:endParaRPr lang="en-GB" sz="1000" kern="1200" dirty="0" smtClean="0">
              <a:solidFill>
                <a:schemeClr val="tx1"/>
              </a:solidFill>
              <a:effectLst/>
              <a:latin typeface="+mn-lt"/>
              <a:ea typeface="+mn-ea"/>
              <a:cs typeface="+mn-cs"/>
            </a:endParaRPr>
          </a:p>
          <a:p>
            <a:endParaRPr lang="en-GB"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A positive</a:t>
            </a:r>
            <a:r>
              <a:rPr lang="en-US" sz="1000" kern="1200" baseline="0" dirty="0" smtClean="0">
                <a:solidFill>
                  <a:schemeClr val="tx1"/>
                </a:solidFill>
                <a:effectLst/>
                <a:latin typeface="+mn-lt"/>
                <a:ea typeface="+mn-ea"/>
                <a:cs typeface="+mn-cs"/>
              </a:rPr>
              <a:t> </a:t>
            </a:r>
            <a:r>
              <a:rPr lang="en-US" sz="1000" kern="1200" dirty="0" smtClean="0">
                <a:solidFill>
                  <a:schemeClr val="tx1"/>
                </a:solidFill>
                <a:effectLst/>
                <a:latin typeface="+mn-lt"/>
                <a:ea typeface="+mn-ea"/>
                <a:cs typeface="+mn-cs"/>
              </a:rPr>
              <a:t>prohibition is an admonishment in that it embodies a claim that the recipient could have not and should have not performed the prohibited action. The relevance of the directed action (leave) lies in the irrelevance of the prohibited action (stealing Dad’s mash) for the progressivity of the already in-progress course of action (Dad eating</a:t>
            </a:r>
            <a:r>
              <a:rPr lang="en-US" sz="1000" kern="1200" baseline="0" dirty="0" smtClean="0">
                <a:solidFill>
                  <a:schemeClr val="tx1"/>
                </a:solidFill>
                <a:effectLst/>
                <a:latin typeface="+mn-lt"/>
                <a:ea typeface="+mn-ea"/>
                <a:cs typeface="+mn-cs"/>
              </a:rPr>
              <a:t> a forkful of mash)</a:t>
            </a:r>
          </a:p>
          <a:p>
            <a:endParaRPr lang="en-US"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The warrant for the admonishment lies in a disruption of the progressivity and the effort to restore progressivity. Once Jessica has moved her arm back, Dad</a:t>
            </a:r>
            <a:r>
              <a:rPr lang="en-US" sz="1000" kern="1200" baseline="0" dirty="0" smtClean="0">
                <a:solidFill>
                  <a:schemeClr val="tx1"/>
                </a:solidFill>
                <a:effectLst/>
                <a:latin typeface="+mn-lt"/>
                <a:ea typeface="+mn-ea"/>
                <a:cs typeface="+mn-cs"/>
              </a:rPr>
              <a:t> is able to finish building his forkful and take a bite of food (line 19) thus completing the course of action.</a:t>
            </a:r>
          </a:p>
          <a:p>
            <a:endParaRPr lang="en-US" sz="1000" kern="1200" baseline="0" dirty="0" smtClean="0">
              <a:solidFill>
                <a:schemeClr val="tx1"/>
              </a:solidFill>
              <a:effectLst/>
              <a:latin typeface="+mn-lt"/>
              <a:ea typeface="+mn-ea"/>
              <a:cs typeface="+mn-cs"/>
            </a:endParaRPr>
          </a:p>
          <a:p>
            <a:r>
              <a:rPr lang="en-US" sz="1000" kern="1200" baseline="0" dirty="0" smtClean="0">
                <a:solidFill>
                  <a:schemeClr val="tx1"/>
                </a:solidFill>
                <a:effectLst/>
                <a:latin typeface="+mn-lt"/>
                <a:ea typeface="+mn-ea"/>
                <a:cs typeface="+mn-cs"/>
              </a:rPr>
              <a:t>Interestingly, after he has completed that action, he then does give Jessica some of his mashed potato (line 23), thereby also restoring the progressivity of her course of action.</a:t>
            </a:r>
          </a:p>
          <a:p>
            <a:endParaRPr lang="en-US" sz="1000" kern="1200" baseline="0" dirty="0" smtClean="0">
              <a:solidFill>
                <a:schemeClr val="tx1"/>
              </a:solidFill>
              <a:effectLst/>
              <a:latin typeface="+mn-lt"/>
              <a:ea typeface="+mn-ea"/>
              <a:cs typeface="+mn-cs"/>
            </a:endParaRPr>
          </a:p>
          <a:p>
            <a:r>
              <a:rPr lang="en-US" sz="1000" kern="1200" baseline="0" dirty="0" smtClean="0">
                <a:solidFill>
                  <a:schemeClr val="tx1"/>
                </a:solidFill>
                <a:effectLst/>
                <a:latin typeface="+mn-lt"/>
                <a:ea typeface="+mn-ea"/>
                <a:cs typeface="+mn-cs"/>
              </a:rPr>
              <a:t>Unlike the examples before, to leave something does not initiate a new action or straightforwardly restore forward progressivity of a course of action. Instead it requires the recipient to undo something they have just done in order to permit progressivity to be restored.</a:t>
            </a:r>
            <a:endParaRPr lang="en-GB"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effectLst/>
                <a:latin typeface="+mn-lt"/>
                <a:ea typeface="+mn-ea"/>
                <a:cs typeface="+mn-cs"/>
              </a:rPr>
              <a:t>An action can obstruct the progressivity of a course of action. A course of action is set in motion thereby establishing the projectable relevance of completion. An action is initiated that obstructs the progressivity of the course of action. The obstruction of the course of action provide a local warrant for the admonishment</a:t>
            </a:r>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17</a:t>
            </a:fld>
            <a:endParaRPr lang="en-US"/>
          </a:p>
        </p:txBody>
      </p:sp>
    </p:spTree>
    <p:extLst>
      <p:ext uri="{BB962C8B-B14F-4D97-AF65-F5344CB8AC3E}">
        <p14:creationId xmlns:p14="http://schemas.microsoft.com/office/powerpoint/2010/main" val="8527343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38363" y="685800"/>
            <a:ext cx="2741612" cy="2055813"/>
          </a:xfrm>
        </p:spPr>
      </p:sp>
      <p:sp>
        <p:nvSpPr>
          <p:cNvPr id="3" name="Notes Placeholder 2"/>
          <p:cNvSpPr>
            <a:spLocks noGrp="1"/>
          </p:cNvSpPr>
          <p:nvPr>
            <p:ph type="body" idx="1"/>
          </p:nvPr>
        </p:nvSpPr>
        <p:spPr>
          <a:xfrm>
            <a:off x="685800" y="2883513"/>
            <a:ext cx="5486400" cy="5574687"/>
          </a:xfrm>
        </p:spPr>
        <p:txBody>
          <a:bodyPr/>
          <a:lstStyle/>
          <a:p>
            <a:r>
              <a:rPr lang="en-GB" sz="1000" kern="1200" dirty="0" smtClean="0">
                <a:solidFill>
                  <a:schemeClr val="tx1"/>
                </a:solidFill>
                <a:effectLst/>
                <a:latin typeface="+mn-lt"/>
                <a:ea typeface="+mn-ea"/>
                <a:cs typeface="+mn-cs"/>
              </a:rPr>
              <a:t>Jessica announces that she likes</a:t>
            </a:r>
            <a:r>
              <a:rPr lang="en-GB" sz="1000" kern="1200" baseline="0" dirty="0" smtClean="0">
                <a:solidFill>
                  <a:schemeClr val="tx1"/>
                </a:solidFill>
                <a:effectLst/>
                <a:latin typeface="+mn-lt"/>
                <a:ea typeface="+mn-ea"/>
                <a:cs typeface="+mn-cs"/>
              </a:rPr>
              <a:t> ‘that’ (ln5). Her indexical referent is specified by pointing towards the mashed potato on Dad’s plate. Jessica retracts her arm but then leans over again, this time initiating the course of action of taking some of Dad’s mashed potato (ln8). </a:t>
            </a:r>
          </a:p>
          <a:p>
            <a:endParaRPr lang="en-GB" sz="1000" kern="1200" baseline="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baseline="0" dirty="0" smtClean="0">
                <a:solidFill>
                  <a:schemeClr val="tx1"/>
                </a:solidFill>
                <a:effectLst/>
                <a:latin typeface="+mn-lt"/>
                <a:ea typeface="+mn-ea"/>
                <a:cs typeface="+mn-cs"/>
              </a:rPr>
              <a:t>At the point when Jessica begins reaches towards Dad’s mash he is already in the process of preparing a forkful of mash to eat himself. Jessica’s initiating action (taking his mash) would prevent him from completing his already in-progress course of action. </a:t>
            </a:r>
            <a:r>
              <a:rPr lang="en-US" sz="1000" kern="1200" dirty="0" smtClean="0">
                <a:solidFill>
                  <a:schemeClr val="tx1"/>
                </a:solidFill>
                <a:effectLst/>
                <a:latin typeface="+mn-lt"/>
                <a:ea typeface="+mn-ea"/>
                <a:cs typeface="+mn-cs"/>
              </a:rPr>
              <a:t> </a:t>
            </a:r>
          </a:p>
          <a:p>
            <a:endParaRPr lang="en-GB" sz="1000" kern="1200" baseline="0" dirty="0" smtClean="0">
              <a:solidFill>
                <a:schemeClr val="tx1"/>
              </a:solidFill>
              <a:effectLst/>
              <a:latin typeface="+mn-lt"/>
              <a:ea typeface="+mn-ea"/>
              <a:cs typeface="+mn-cs"/>
            </a:endParaRPr>
          </a:p>
          <a:p>
            <a:r>
              <a:rPr lang="en-GB" sz="1000" kern="1200" baseline="0" dirty="0" smtClean="0">
                <a:solidFill>
                  <a:schemeClr val="tx1"/>
                </a:solidFill>
                <a:effectLst/>
                <a:latin typeface="+mn-lt"/>
                <a:ea typeface="+mn-ea"/>
                <a:cs typeface="+mn-cs"/>
              </a:rPr>
              <a:t>As Jessica reaches his potato, Dad’s issues the imperative “leave” (line 11). The repetition of the imperative and the turn-final please increase the insistence and force of his prohibition against Jessica stealing his food from his plate. </a:t>
            </a:r>
          </a:p>
          <a:p>
            <a:endParaRPr lang="en-GB" sz="1000" kern="1200" baseline="0" dirty="0" smtClean="0">
              <a:solidFill>
                <a:schemeClr val="tx1"/>
              </a:solidFill>
              <a:effectLst/>
              <a:latin typeface="+mn-lt"/>
              <a:ea typeface="+mn-ea"/>
              <a:cs typeface="+mn-cs"/>
            </a:endParaRPr>
          </a:p>
          <a:p>
            <a:r>
              <a:rPr lang="en-GB" sz="1000" kern="1200" baseline="0" dirty="0" smtClean="0">
                <a:solidFill>
                  <a:schemeClr val="tx1"/>
                </a:solidFill>
                <a:effectLst/>
                <a:latin typeface="+mn-lt"/>
                <a:ea typeface="+mn-ea"/>
                <a:cs typeface="+mn-cs"/>
              </a:rPr>
              <a:t>The imperative does ostensibly direct Jessica to do something (leave) but here the action is actually to disengage from her current action rather than to engage in something she was not doing.</a:t>
            </a:r>
            <a:endParaRPr lang="en-GB" sz="1000" kern="1200" dirty="0" smtClean="0">
              <a:solidFill>
                <a:schemeClr val="tx1"/>
              </a:solidFill>
              <a:effectLst/>
              <a:latin typeface="+mn-lt"/>
              <a:ea typeface="+mn-ea"/>
              <a:cs typeface="+mn-cs"/>
            </a:endParaRPr>
          </a:p>
          <a:p>
            <a:endParaRPr lang="en-GB"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A positive</a:t>
            </a:r>
            <a:r>
              <a:rPr lang="en-US" sz="1000" kern="1200" baseline="0" dirty="0" smtClean="0">
                <a:solidFill>
                  <a:schemeClr val="tx1"/>
                </a:solidFill>
                <a:effectLst/>
                <a:latin typeface="+mn-lt"/>
                <a:ea typeface="+mn-ea"/>
                <a:cs typeface="+mn-cs"/>
              </a:rPr>
              <a:t> </a:t>
            </a:r>
            <a:r>
              <a:rPr lang="en-US" sz="1000" kern="1200" dirty="0" smtClean="0">
                <a:solidFill>
                  <a:schemeClr val="tx1"/>
                </a:solidFill>
                <a:effectLst/>
                <a:latin typeface="+mn-lt"/>
                <a:ea typeface="+mn-ea"/>
                <a:cs typeface="+mn-cs"/>
              </a:rPr>
              <a:t>prohibition is an admonishment in that it embodies a claim that the recipient could have not and should have not performed the prohibited action. The relevance of the directed action (leave) lies in the irrelevance of the prohibited action (stealing Dad’s mash) for the progressivity of the already in-progress course of action (Dad eating</a:t>
            </a:r>
            <a:r>
              <a:rPr lang="en-US" sz="1000" kern="1200" baseline="0" dirty="0" smtClean="0">
                <a:solidFill>
                  <a:schemeClr val="tx1"/>
                </a:solidFill>
                <a:effectLst/>
                <a:latin typeface="+mn-lt"/>
                <a:ea typeface="+mn-ea"/>
                <a:cs typeface="+mn-cs"/>
              </a:rPr>
              <a:t> a forkful of mash)</a:t>
            </a:r>
          </a:p>
          <a:p>
            <a:endParaRPr lang="en-US"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The warrant for the admonishment lies in a disruption of the progressivity and the effort to restore progressivity. Once Jessica has moved her arm back, Dad</a:t>
            </a:r>
            <a:r>
              <a:rPr lang="en-US" sz="1000" kern="1200" baseline="0" dirty="0" smtClean="0">
                <a:solidFill>
                  <a:schemeClr val="tx1"/>
                </a:solidFill>
                <a:effectLst/>
                <a:latin typeface="+mn-lt"/>
                <a:ea typeface="+mn-ea"/>
                <a:cs typeface="+mn-cs"/>
              </a:rPr>
              <a:t> is able to finish building his forkful and take a bite of food (line 19) thus completing the course of action.</a:t>
            </a:r>
          </a:p>
          <a:p>
            <a:endParaRPr lang="en-US" sz="1000" kern="1200" baseline="0" dirty="0" smtClean="0">
              <a:solidFill>
                <a:schemeClr val="tx1"/>
              </a:solidFill>
              <a:effectLst/>
              <a:latin typeface="+mn-lt"/>
              <a:ea typeface="+mn-ea"/>
              <a:cs typeface="+mn-cs"/>
            </a:endParaRPr>
          </a:p>
          <a:p>
            <a:r>
              <a:rPr lang="en-US" sz="1000" kern="1200" baseline="0" dirty="0" smtClean="0">
                <a:solidFill>
                  <a:schemeClr val="tx1"/>
                </a:solidFill>
                <a:effectLst/>
                <a:latin typeface="+mn-lt"/>
                <a:ea typeface="+mn-ea"/>
                <a:cs typeface="+mn-cs"/>
              </a:rPr>
              <a:t>Interestingly, after he has completed that action, he then does give Jessica some of his mashed potato (line 23), thereby also restoring the progressivity of her course of action.</a:t>
            </a:r>
          </a:p>
          <a:p>
            <a:endParaRPr lang="en-US" sz="1000" kern="1200" baseline="0" dirty="0" smtClean="0">
              <a:solidFill>
                <a:schemeClr val="tx1"/>
              </a:solidFill>
              <a:effectLst/>
              <a:latin typeface="+mn-lt"/>
              <a:ea typeface="+mn-ea"/>
              <a:cs typeface="+mn-cs"/>
            </a:endParaRPr>
          </a:p>
          <a:p>
            <a:r>
              <a:rPr lang="en-US" sz="1000" kern="1200" baseline="0" dirty="0" smtClean="0">
                <a:solidFill>
                  <a:schemeClr val="tx1"/>
                </a:solidFill>
                <a:effectLst/>
                <a:latin typeface="+mn-lt"/>
                <a:ea typeface="+mn-ea"/>
                <a:cs typeface="+mn-cs"/>
              </a:rPr>
              <a:t>Unlike the examples before, to leave something does not initiate a new action or straightforwardly restore forward progressivity of a course of action. Instead it requires the recipient to undo something they have just done in order to permit progressivity to be restored.</a:t>
            </a:r>
            <a:endParaRPr lang="en-GB" sz="1000" kern="1200" dirty="0" smtClean="0">
              <a:solidFill>
                <a:schemeClr val="tx1"/>
              </a:solidFill>
              <a:effectLst/>
              <a:latin typeface="+mn-lt"/>
              <a:ea typeface="+mn-ea"/>
              <a:cs typeface="+mn-cs"/>
            </a:endParaRPr>
          </a:p>
          <a:p>
            <a:r>
              <a:rPr lang="en-US" sz="1000" kern="1200" dirty="0" smtClean="0">
                <a:solidFill>
                  <a:schemeClr val="tx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effectLst/>
                <a:latin typeface="+mn-lt"/>
                <a:ea typeface="+mn-ea"/>
                <a:cs typeface="+mn-cs"/>
              </a:rPr>
              <a:t>An action can obstruct the progressivity of a course of action. A course of action is set in motion thereby establishing the projectable relevance of completion. An action is initiated that obstructs the progressivity of the course of action. The obstruction of the course of action provide a local warrant for the admonishment</a:t>
            </a:r>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endParaRPr lang="en-GB" sz="1200" kern="1200" dirty="0" smtClean="0">
              <a:solidFill>
                <a:schemeClr val="tx1"/>
              </a:solidFill>
              <a:effectLst/>
              <a:latin typeface="+mn-lt"/>
              <a:ea typeface="+mn-ea"/>
              <a:cs typeface="+mn-cs"/>
            </a:endParaRPr>
          </a:p>
          <a:p>
            <a:endParaRPr lang="en-US" dirty="0" smtClean="0"/>
          </a:p>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18</a:t>
            </a:fld>
            <a:endParaRPr lang="en-US"/>
          </a:p>
        </p:txBody>
      </p:sp>
    </p:spTree>
    <p:extLst>
      <p:ext uri="{BB962C8B-B14F-4D97-AF65-F5344CB8AC3E}">
        <p14:creationId xmlns:p14="http://schemas.microsoft.com/office/powerpoint/2010/main" val="8527343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19</a:t>
            </a:fld>
            <a:endParaRPr lang="en-US"/>
          </a:p>
        </p:txBody>
      </p:sp>
    </p:spTree>
    <p:extLst>
      <p:ext uri="{BB962C8B-B14F-4D97-AF65-F5344CB8AC3E}">
        <p14:creationId xmlns:p14="http://schemas.microsoft.com/office/powerpoint/2010/main" val="367562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 the 12¾ hours recorded, approximately 9 hours of data are adult interactions and just under 4 hours involve children and adults. </a:t>
            </a:r>
          </a:p>
          <a:p>
            <a:endParaRPr lang="en-US" dirty="0" smtClean="0"/>
          </a:p>
          <a:p>
            <a:r>
              <a:rPr lang="en-US" dirty="0" smtClean="0"/>
              <a:t>We focused our analysis on those examples in our collection in which an imperative formulation performed the action of a directive. That is, they made observable compliance (as opposed to non-observable compliance, e.g., “imagine”) relevant immediately in next position (Kent 2012). We refer to the cases in the narrow collection as imperative directives. </a:t>
            </a:r>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2</a:t>
            </a:fld>
            <a:endParaRPr lang="en-US"/>
          </a:p>
        </p:txBody>
      </p:sp>
    </p:spTree>
    <p:extLst>
      <p:ext uri="{BB962C8B-B14F-4D97-AF65-F5344CB8AC3E}">
        <p14:creationId xmlns:p14="http://schemas.microsoft.com/office/powerpoint/2010/main" val="21046574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23510" y="685800"/>
            <a:ext cx="3576299" cy="2682224"/>
          </a:xfrm>
        </p:spPr>
      </p:sp>
      <p:sp>
        <p:nvSpPr>
          <p:cNvPr id="3" name="Notes Placeholder 2"/>
          <p:cNvSpPr>
            <a:spLocks noGrp="1"/>
          </p:cNvSpPr>
          <p:nvPr>
            <p:ph type="body" idx="1"/>
          </p:nvPr>
        </p:nvSpPr>
        <p:spPr>
          <a:xfrm>
            <a:off x="685800" y="3368024"/>
            <a:ext cx="5486400" cy="5090176"/>
          </a:xfrm>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Normative expectations</a:t>
            </a:r>
            <a:r>
              <a:rPr lang="en-US" sz="1200" kern="1200" baseline="0" dirty="0" smtClean="0">
                <a:solidFill>
                  <a:schemeClr val="tx1"/>
                </a:solidFill>
                <a:effectLst/>
                <a:latin typeface="+mn-lt"/>
                <a:ea typeface="+mn-ea"/>
                <a:cs typeface="+mn-cs"/>
              </a:rPr>
              <a:t> exist around how courses of action should proceed. For example, we know what a complete ‘putting one’s coat on’ action looks like, how long it should take and what steps are involved (Arms in sleeves, coat pulled over shoulders, sides of coat fastened together). The same is also true for more complicated and collaborative social actions (e.g., telling a story). A normative metric of progressivity underpins the sequential </a:t>
            </a:r>
            <a:r>
              <a:rPr lang="en-US" sz="1200" kern="1200" baseline="0" dirty="0" err="1" smtClean="0">
                <a:solidFill>
                  <a:schemeClr val="tx1"/>
                </a:solidFill>
                <a:effectLst/>
                <a:latin typeface="+mn-lt"/>
                <a:ea typeface="+mn-ea"/>
                <a:cs typeface="+mn-cs"/>
              </a:rPr>
              <a:t>organisation</a:t>
            </a:r>
            <a:r>
              <a:rPr lang="en-US" sz="1200" kern="1200" baseline="0" dirty="0" smtClean="0">
                <a:solidFill>
                  <a:schemeClr val="tx1"/>
                </a:solidFill>
                <a:effectLst/>
                <a:latin typeface="+mn-lt"/>
                <a:ea typeface="+mn-ea"/>
                <a:cs typeface="+mn-cs"/>
              </a:rPr>
              <a:t> of interaction.</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Imperatives are</a:t>
            </a:r>
            <a:r>
              <a:rPr lang="en-US" sz="1200" kern="1200" baseline="0" dirty="0" smtClean="0">
                <a:solidFill>
                  <a:schemeClr val="tx1"/>
                </a:solidFill>
                <a:effectLst/>
                <a:latin typeface="+mn-lt"/>
                <a:ea typeface="+mn-ea"/>
                <a:cs typeface="+mn-cs"/>
              </a:rPr>
              <a:t> a resource </a:t>
            </a:r>
            <a:r>
              <a:rPr lang="en-US" sz="1200" kern="1200" dirty="0" smtClean="0">
                <a:solidFill>
                  <a:schemeClr val="tx1"/>
                </a:solidFill>
                <a:effectLst/>
                <a:latin typeface="+mn-lt"/>
                <a:ea typeface="+mn-ea"/>
                <a:cs typeface="+mn-cs"/>
              </a:rPr>
              <a:t>available to us for managing the progressivity of our interlocutors’ actions.</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Imperatives can straightforwardly initiate, progress or</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expedite courses of action as in the case of the imperative directive.</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However imperatives </a:t>
            </a:r>
            <a:r>
              <a:rPr lang="en-US" sz="1200" kern="1200" baseline="0" dirty="0" smtClean="0">
                <a:solidFill>
                  <a:schemeClr val="tx1"/>
                </a:solidFill>
                <a:effectLst/>
                <a:latin typeface="+mn-lt"/>
                <a:ea typeface="+mn-ea"/>
                <a:cs typeface="+mn-cs"/>
              </a:rPr>
              <a:t>also draw attention to moments when a course of action is failing to progress according to normative expectations (e.g., starting to eat one’s meal at the appropriate time)</a:t>
            </a:r>
            <a:endParaRPr lang="en-GB" sz="1200" kern="1200" baseline="0" dirty="0" smtClean="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When things are expected to be done at a particular place in the interaction and they are not done</a:t>
            </a:r>
            <a:r>
              <a:rPr lang="en-US" sz="1200" kern="1200" baseline="0" dirty="0" smtClean="0">
                <a:solidFill>
                  <a:schemeClr val="tx1"/>
                </a:solidFill>
                <a:effectLst/>
                <a:latin typeface="+mn-lt"/>
                <a:ea typeface="+mn-ea"/>
                <a:cs typeface="+mn-cs"/>
              </a:rPr>
              <a:t> there is a</a:t>
            </a:r>
            <a:r>
              <a:rPr lang="en-US" sz="1200" kern="1200" dirty="0" smtClean="0">
                <a:solidFill>
                  <a:schemeClr val="tx1"/>
                </a:solidFill>
                <a:effectLst/>
                <a:latin typeface="+mn-lt"/>
                <a:ea typeface="+mn-ea"/>
                <a:cs typeface="+mn-cs"/>
              </a:rPr>
              <a:t> breach of the normal progressivity of the action. Imperatives are one tool for retrospectively marking</a:t>
            </a:r>
            <a:r>
              <a:rPr lang="en-US" sz="1200" kern="1200" baseline="0" dirty="0" smtClean="0">
                <a:solidFill>
                  <a:schemeClr val="tx1"/>
                </a:solidFill>
                <a:effectLst/>
                <a:latin typeface="+mn-lt"/>
                <a:ea typeface="+mn-ea"/>
                <a:cs typeface="+mn-cs"/>
              </a:rPr>
              <a:t> the breach and </a:t>
            </a:r>
            <a:r>
              <a:rPr lang="en-US" sz="1200" kern="1200" dirty="0" smtClean="0">
                <a:solidFill>
                  <a:schemeClr val="tx1"/>
                </a:solidFill>
                <a:effectLst/>
                <a:latin typeface="+mn-lt"/>
                <a:ea typeface="+mn-ea"/>
                <a:cs typeface="+mn-cs"/>
              </a:rPr>
              <a:t>enforcing the social norms of progressivity by restoring the</a:t>
            </a:r>
            <a:r>
              <a:rPr lang="en-US" sz="1200" kern="1200" baseline="0" dirty="0" smtClean="0">
                <a:solidFill>
                  <a:schemeClr val="tx1"/>
                </a:solidFill>
                <a:effectLst/>
                <a:latin typeface="+mn-lt"/>
                <a:ea typeface="+mn-ea"/>
                <a:cs typeface="+mn-cs"/>
              </a:rPr>
              <a:t> forward momentum of the action</a:t>
            </a:r>
            <a:r>
              <a:rPr lang="en-US" sz="1200" kern="1200" dirty="0" smtClean="0">
                <a:solidFill>
                  <a:schemeClr val="tx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baseline="0" dirty="0" smtClean="0">
              <a:solidFill>
                <a:schemeClr val="tx1"/>
              </a:solidFill>
              <a:effectLst/>
              <a:latin typeface="+mn-lt"/>
              <a:ea typeface="+mn-ea"/>
              <a:cs typeface="+mn-cs"/>
            </a:endParaRPr>
          </a:p>
          <a:p>
            <a:r>
              <a:rPr lang="en-US" dirty="0" smtClean="0"/>
              <a:t>The timing of the imperative relative to the progressivity of the action is sufficient to indicate whether it straightforwardly directs the actions of the recipient or simultaneously directs and admonishes them. </a:t>
            </a:r>
          </a:p>
          <a:p>
            <a:pPr marL="171450" indent="-171450">
              <a:buFontTx/>
              <a:buChar char="-"/>
            </a:pPr>
            <a:r>
              <a:rPr lang="en-US" dirty="0" smtClean="0"/>
              <a:t>The admonishing element can be enhanced and made more explicit through the inclusion of additional prosodic or lexical markers of admonishment. </a:t>
            </a:r>
          </a:p>
          <a:p>
            <a:pPr marL="171450" indent="-171450">
              <a:buFontTx/>
              <a:buChar char="-"/>
            </a:pPr>
            <a:r>
              <a:rPr lang="en-US" dirty="0" smtClean="0"/>
              <a:t>However, If you tell someone to do an action that they could already have relevantly performed, your directive will be potentially hearable as an admonishment purely by virtue of its relationship to progressivity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BC4C51CF-BDB9-5A4F-8CF4-614120A877D0}" type="slidenum">
              <a:rPr lang="en-US" smtClean="0"/>
              <a:t>20</a:t>
            </a:fld>
            <a:endParaRPr lang="en-US"/>
          </a:p>
        </p:txBody>
      </p:sp>
    </p:spTree>
    <p:extLst>
      <p:ext uri="{BB962C8B-B14F-4D97-AF65-F5344CB8AC3E}">
        <p14:creationId xmlns:p14="http://schemas.microsoft.com/office/powerpoint/2010/main" val="29991282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other words, problems of progressivity provide local warrants for directives that can then be understood as admonishments.</a:t>
            </a:r>
          </a:p>
          <a:p>
            <a:endParaRPr lang="en-US" dirty="0" smtClean="0"/>
          </a:p>
          <a:p>
            <a:r>
              <a:rPr lang="en-US" dirty="0" smtClean="0"/>
              <a:t>The metric of progressivity acts as an interpretative frame within which a directive can be understood to do more than simply direct the performance of an action.</a:t>
            </a:r>
          </a:p>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21</a:t>
            </a:fld>
            <a:endParaRPr lang="en-US"/>
          </a:p>
        </p:txBody>
      </p:sp>
    </p:spTree>
    <p:extLst>
      <p:ext uri="{BB962C8B-B14F-4D97-AF65-F5344CB8AC3E}">
        <p14:creationId xmlns:p14="http://schemas.microsoft.com/office/powerpoint/2010/main" val="4037557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3</a:t>
            </a:fld>
            <a:endParaRPr lang="en-US"/>
          </a:p>
        </p:txBody>
      </p:sp>
    </p:spTree>
    <p:extLst>
      <p:ext uri="{BB962C8B-B14F-4D97-AF65-F5344CB8AC3E}">
        <p14:creationId xmlns:p14="http://schemas.microsoft.com/office/powerpoint/2010/main" val="10361194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4</a:t>
            </a:fld>
            <a:endParaRPr lang="en-US"/>
          </a:p>
        </p:txBody>
      </p:sp>
    </p:spTree>
    <p:extLst>
      <p:ext uri="{BB962C8B-B14F-4D97-AF65-F5344CB8AC3E}">
        <p14:creationId xmlns:p14="http://schemas.microsoft.com/office/powerpoint/2010/main" val="2549770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This is not a new observation but it is for our analysis</a:t>
            </a:r>
            <a:r>
              <a:rPr lang="en-US" baseline="0" dirty="0" smtClean="0"/>
              <a:t> </a:t>
            </a:r>
            <a:r>
              <a:rPr lang="en-US" dirty="0" smtClean="0"/>
              <a:t>to first consider the relationship of imperative directives to the progressivity of courses of action so that we might contrast this with imperative directives that also admonish the recipient in some way.</a:t>
            </a:r>
            <a:endParaRPr lang="en-GB" dirty="0" smtClean="0"/>
          </a:p>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5</a:t>
            </a:fld>
            <a:endParaRPr lang="en-US"/>
          </a:p>
        </p:txBody>
      </p:sp>
    </p:spTree>
    <p:extLst>
      <p:ext uri="{BB962C8B-B14F-4D97-AF65-F5344CB8AC3E}">
        <p14:creationId xmlns:p14="http://schemas.microsoft.com/office/powerpoint/2010/main" val="3359497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Imperative directives can initiate courses of action.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Here Wesley issues the imperative directive for Mum to “pass the tea please” (ln7). Note that there is no indication in the interaction prior to line 7 that Wesley might be seeking to have the tea passed to him. As an action, Mum passing him the tea is only made relevant once Wesley has issued the directive.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For imperative directives the relevance of the directed action is contingent upon the directive itself.</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action is introduced and made relevant by the directive in the moment it is delivered.</a:t>
            </a:r>
          </a:p>
        </p:txBody>
      </p:sp>
      <p:sp>
        <p:nvSpPr>
          <p:cNvPr id="4" name="Slide Number Placeholder 3"/>
          <p:cNvSpPr>
            <a:spLocks noGrp="1"/>
          </p:cNvSpPr>
          <p:nvPr>
            <p:ph type="sldNum" sz="quarter" idx="10"/>
          </p:nvPr>
        </p:nvSpPr>
        <p:spPr/>
        <p:txBody>
          <a:bodyPr/>
          <a:lstStyle/>
          <a:p>
            <a:fld id="{BC4C51CF-BDB9-5A4F-8CF4-614120A877D0}" type="slidenum">
              <a:rPr lang="en-US" smtClean="0"/>
              <a:t>6</a:t>
            </a:fld>
            <a:endParaRPr lang="en-US"/>
          </a:p>
        </p:txBody>
      </p:sp>
    </p:spTree>
    <p:extLst>
      <p:ext uri="{BB962C8B-B14F-4D97-AF65-F5344CB8AC3E}">
        <p14:creationId xmlns:p14="http://schemas.microsoft.com/office/powerpoint/2010/main" val="22621623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7</a:t>
            </a:fld>
            <a:endParaRPr lang="en-US"/>
          </a:p>
        </p:txBody>
      </p:sp>
    </p:spTree>
    <p:extLst>
      <p:ext uri="{BB962C8B-B14F-4D97-AF65-F5344CB8AC3E}">
        <p14:creationId xmlns:p14="http://schemas.microsoft.com/office/powerpoint/2010/main" val="2457125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257617" cy="3193213"/>
          </a:xfrm>
        </p:spPr>
      </p:sp>
      <p:sp>
        <p:nvSpPr>
          <p:cNvPr id="3" name="Notes Placeholder 2"/>
          <p:cNvSpPr>
            <a:spLocks noGrp="1"/>
          </p:cNvSpPr>
          <p:nvPr>
            <p:ph type="body" idx="1"/>
          </p:nvPr>
        </p:nvSpPr>
        <p:spPr>
          <a:xfrm>
            <a:off x="685800" y="4050650"/>
            <a:ext cx="5486400" cy="4407550"/>
          </a:xfrm>
        </p:spPr>
        <p:txBody>
          <a:bodyPr/>
          <a:lstStyle/>
          <a:p>
            <a:r>
              <a:rPr lang="en-US" sz="1000" kern="1200" dirty="0" smtClean="0">
                <a:solidFill>
                  <a:schemeClr val="tx1"/>
                </a:solidFill>
                <a:effectLst/>
                <a:latin typeface="+mn-lt"/>
                <a:ea typeface="+mn-ea"/>
                <a:cs typeface="+mn-cs"/>
              </a:rPr>
              <a:t>Rick issues the imperative “Tell me the goddamn story” (ln7). Here the course of action ‘telling a story’ was already in progress and so was both projectable and contingently relevant as a next action prior to the imperative being issued. The ‘telling a story’ course of action had stalled prior to completion on multiple occasions before to this extract.</a:t>
            </a:r>
            <a:r>
              <a:rPr lang="en-US" sz="1000" kern="1200" baseline="0" dirty="0" smtClean="0">
                <a:solidFill>
                  <a:schemeClr val="tx1"/>
                </a:solidFill>
                <a:effectLst/>
                <a:latin typeface="+mn-lt"/>
                <a:ea typeface="+mn-ea"/>
                <a:cs typeface="+mn-cs"/>
              </a:rPr>
              <a:t> The imperative admonishment restores the progressivity of the course of action.</a:t>
            </a:r>
          </a:p>
          <a:p>
            <a:endParaRPr lang="en-US" sz="1000" kern="1200" baseline="0" dirty="0" smtClean="0">
              <a:solidFill>
                <a:schemeClr val="tx1"/>
              </a:solidFill>
              <a:effectLst/>
              <a:latin typeface="+mn-lt"/>
              <a:ea typeface="+mn-ea"/>
              <a:cs typeface="+mn-cs"/>
            </a:endParaRPr>
          </a:p>
          <a:p>
            <a:r>
              <a:rPr lang="en-US" sz="1000" kern="1200" baseline="0" dirty="0" smtClean="0">
                <a:solidFill>
                  <a:schemeClr val="tx1"/>
                </a:solidFill>
                <a:effectLst/>
                <a:latin typeface="+mn-lt"/>
                <a:ea typeface="+mn-ea"/>
                <a:cs typeface="+mn-cs"/>
              </a:rPr>
              <a:t>The key point to note is that the action of the imperative is </a:t>
            </a:r>
            <a:r>
              <a:rPr lang="en-US" sz="1000" kern="1200" dirty="0" smtClean="0">
                <a:solidFill>
                  <a:schemeClr val="tx1"/>
                </a:solidFill>
                <a:effectLst/>
                <a:latin typeface="+mn-lt"/>
                <a:ea typeface="+mn-ea"/>
                <a:cs typeface="+mn-cs"/>
              </a:rPr>
              <a:t>different to the ‘Virginia’ extracts with regard to </a:t>
            </a:r>
            <a:r>
              <a:rPr lang="en-US" sz="1000" kern="1200" dirty="0" err="1" smtClean="0">
                <a:solidFill>
                  <a:schemeClr val="tx1"/>
                </a:solidFill>
                <a:effectLst/>
                <a:latin typeface="+mn-lt"/>
                <a:ea typeface="+mn-ea"/>
                <a:cs typeface="+mn-cs"/>
              </a:rPr>
              <a:t>projectability</a:t>
            </a:r>
            <a:r>
              <a:rPr lang="en-US" sz="1000" kern="1200" dirty="0" smtClean="0">
                <a:solidFill>
                  <a:schemeClr val="tx1"/>
                </a:solidFill>
                <a:effectLst/>
                <a:latin typeface="+mn-lt"/>
                <a:ea typeface="+mn-ea"/>
                <a:cs typeface="+mn-cs"/>
              </a:rPr>
              <a:t> and relevance.</a:t>
            </a:r>
            <a:endParaRPr lang="en-GB" sz="10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endParaRPr lang="en-US" sz="10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000" kern="1200" dirty="0" smtClean="0">
                <a:solidFill>
                  <a:schemeClr val="tx1"/>
                </a:solidFill>
                <a:effectLst/>
                <a:latin typeface="+mn-lt"/>
                <a:ea typeface="+mn-ea"/>
                <a:cs typeface="+mn-cs"/>
              </a:rPr>
              <a:t>This example</a:t>
            </a:r>
            <a:r>
              <a:rPr lang="en-US" sz="1000" kern="1200" baseline="0" dirty="0" smtClean="0">
                <a:solidFill>
                  <a:schemeClr val="tx1"/>
                </a:solidFill>
                <a:effectLst/>
                <a:latin typeface="+mn-lt"/>
                <a:ea typeface="+mn-ea"/>
                <a:cs typeface="+mn-cs"/>
              </a:rPr>
              <a:t> has lots of additional lexical cues to help mark the imperative as admonishing:</a:t>
            </a:r>
            <a:endParaRPr lang="en-US" sz="1000" kern="1200" dirty="0" smtClean="0">
              <a:solidFill>
                <a:schemeClr val="tx1"/>
              </a:solidFill>
              <a:effectLst/>
              <a:latin typeface="+mn-lt"/>
              <a:ea typeface="+mn-ea"/>
              <a:cs typeface="+mn-cs"/>
            </a:endParaRP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000" kern="1200" dirty="0" smtClean="0">
                <a:solidFill>
                  <a:schemeClr val="tx1"/>
                </a:solidFill>
                <a:effectLst/>
                <a:latin typeface="+mn-lt"/>
                <a:ea typeface="+mn-ea"/>
                <a:cs typeface="+mn-cs"/>
              </a:rPr>
              <a:t>Rick’s use of “goddamn” displays a stance of frustration towards the action, and helps to imbue his imperative with a sense of admonishment for Luke not having completed the story before now.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000" kern="1200" dirty="0" smtClean="0">
                <a:solidFill>
                  <a:schemeClr val="tx1"/>
                </a:solidFill>
                <a:effectLst/>
                <a:latin typeface="+mn-lt"/>
                <a:ea typeface="+mn-ea"/>
                <a:cs typeface="+mn-cs"/>
              </a:rPr>
              <a:t>Rick goes on to specify that Luke’s story should be told, “before you roll” (ln9). This makes explicit that the story should be told prior to Luke engaging in other potentially relevant future actions. </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sz="1000" kern="1200" dirty="0" smtClean="0">
                <a:solidFill>
                  <a:schemeClr val="tx1"/>
                </a:solidFill>
                <a:effectLst/>
                <a:latin typeface="+mn-lt"/>
                <a:ea typeface="+mn-ea"/>
                <a:cs typeface="+mn-cs"/>
              </a:rPr>
              <a:t>It highlights the fact that playing the game has contributed the delay in telling Luke’s story; “we can’t tell a story as (we’re) playing” (ln12). </a:t>
            </a:r>
          </a:p>
          <a:p>
            <a:pPr marL="171450" marR="0" indent="-171450" algn="l" defTabSz="457200" rtl="0" eaLnBrk="1" fontAlgn="auto" latinLnBrk="0" hangingPunct="1">
              <a:lnSpc>
                <a:spcPct val="100000"/>
              </a:lnSpc>
              <a:spcBef>
                <a:spcPts val="0"/>
              </a:spcBef>
              <a:spcAft>
                <a:spcPts val="0"/>
              </a:spcAft>
              <a:buClrTx/>
              <a:buSzTx/>
              <a:buFontTx/>
              <a:buChar char="-"/>
              <a:tabLst/>
              <a:defRPr/>
            </a:pPr>
            <a:endParaRPr lang="en-GB" sz="1000" kern="1200" dirty="0" smtClean="0">
              <a:solidFill>
                <a:schemeClr val="tx1"/>
              </a:solidFill>
              <a:effectLst/>
              <a:latin typeface="+mn-lt"/>
              <a:ea typeface="+mn-ea"/>
              <a:cs typeface="+mn-cs"/>
            </a:endParaRPr>
          </a:p>
          <a:p>
            <a:r>
              <a:rPr lang="en-GB" sz="1000" kern="1200" dirty="0" smtClean="0">
                <a:solidFill>
                  <a:schemeClr val="tx1"/>
                </a:solidFill>
                <a:effectLst/>
                <a:latin typeface="+mn-lt"/>
                <a:ea typeface="+mn-ea"/>
                <a:cs typeface="+mn-cs"/>
              </a:rPr>
              <a:t>Other examples in</a:t>
            </a:r>
            <a:r>
              <a:rPr lang="en-GB" sz="1000" kern="1200" baseline="0" dirty="0" smtClean="0">
                <a:solidFill>
                  <a:schemeClr val="tx1"/>
                </a:solidFill>
                <a:effectLst/>
                <a:latin typeface="+mn-lt"/>
                <a:ea typeface="+mn-ea"/>
                <a:cs typeface="+mn-cs"/>
              </a:rPr>
              <a:t> our collection don’t have such obvious markers. Our task is to describe how they nevertheless come to be understood as admonishing</a:t>
            </a:r>
            <a:endParaRPr lang="en-US" sz="1000" dirty="0"/>
          </a:p>
        </p:txBody>
      </p:sp>
      <p:sp>
        <p:nvSpPr>
          <p:cNvPr id="4" name="Slide Number Placeholder 3"/>
          <p:cNvSpPr>
            <a:spLocks noGrp="1"/>
          </p:cNvSpPr>
          <p:nvPr>
            <p:ph type="sldNum" sz="quarter" idx="10"/>
          </p:nvPr>
        </p:nvSpPr>
        <p:spPr/>
        <p:txBody>
          <a:bodyPr/>
          <a:lstStyle/>
          <a:p>
            <a:fld id="{BC4C51CF-BDB9-5A4F-8CF4-614120A877D0}" type="slidenum">
              <a:rPr lang="en-US" smtClean="0"/>
              <a:t>8</a:t>
            </a:fld>
            <a:endParaRPr lang="en-US"/>
          </a:p>
        </p:txBody>
      </p:sp>
    </p:spTree>
    <p:extLst>
      <p:ext uri="{BB962C8B-B14F-4D97-AF65-F5344CB8AC3E}">
        <p14:creationId xmlns:p14="http://schemas.microsoft.com/office/powerpoint/2010/main" val="3192738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At this point it is important to distinguish the technical action of admonishing that we are describing here from a vernacular understanding. Some of the examples we present are more / less admonishing. We argue that the grounds on which they can be treated as admonishing lies in the extent to which it holds the recipient to account for a lack of progressivity of a projectable and relevant action. Thus, in a technical sense, admonishments can be understood as imperatives that progress a course of action that has in some way stalled prior to completion. </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There are many ways in which an ongoing action might have stalled. I have a couple</a:t>
            </a:r>
            <a:r>
              <a:rPr lang="en-US" sz="1200" kern="1200" baseline="0" dirty="0" smtClean="0">
                <a:solidFill>
                  <a:schemeClr val="tx1"/>
                </a:solidFill>
                <a:effectLst/>
                <a:latin typeface="+mn-lt"/>
                <a:ea typeface="+mn-ea"/>
                <a:cs typeface="+mn-cs"/>
              </a:rPr>
              <a:t> of examples to show you today</a:t>
            </a:r>
            <a:r>
              <a:rPr lang="en-US" sz="1200" kern="1200" dirty="0" smtClean="0">
                <a:solidFill>
                  <a:schemeClr val="tx1"/>
                </a:solidFill>
                <a:effectLst/>
                <a:latin typeface="+mn-lt"/>
                <a:ea typeface="+mn-ea"/>
                <a:cs typeface="+mn-cs"/>
              </a:rPr>
              <a:t> but we would suggest this is an open set with potentially many more ways in which an action could have stalled. </a:t>
            </a:r>
            <a:endParaRPr lang="en-US" dirty="0"/>
          </a:p>
        </p:txBody>
      </p:sp>
      <p:sp>
        <p:nvSpPr>
          <p:cNvPr id="4" name="Slide Number Placeholder 3"/>
          <p:cNvSpPr>
            <a:spLocks noGrp="1"/>
          </p:cNvSpPr>
          <p:nvPr>
            <p:ph type="sldNum" sz="quarter" idx="10"/>
          </p:nvPr>
        </p:nvSpPr>
        <p:spPr/>
        <p:txBody>
          <a:bodyPr/>
          <a:lstStyle/>
          <a:p>
            <a:fld id="{BC4C51CF-BDB9-5A4F-8CF4-614120A877D0}" type="slidenum">
              <a:rPr lang="en-US" smtClean="0"/>
              <a:t>9</a:t>
            </a:fld>
            <a:endParaRPr lang="en-US"/>
          </a:p>
        </p:txBody>
      </p:sp>
    </p:spTree>
    <p:extLst>
      <p:ext uri="{BB962C8B-B14F-4D97-AF65-F5344CB8AC3E}">
        <p14:creationId xmlns:p14="http://schemas.microsoft.com/office/powerpoint/2010/main" val="444560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ln>
                  <a:noFill/>
                </a:ln>
                <a:solidFill>
                  <a:schemeClr val="tx1">
                    <a:lumMod val="20000"/>
                    <a:lumOff val="80000"/>
                  </a:schemeClr>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6BFECD78-3C8E-49F2-8FAB-59489D168ABB}" type="datetimeFigureOut">
              <a:rPr lang="en-US" smtClean="0"/>
              <a:t>19/08/19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19/08/19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19/08/19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19/08/19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19/08/19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19/08/19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19/08/19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19/08/19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19/08/19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19/08/19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19/08/19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827946"/>
          </a:xfrm>
          <a:prstGeom prst="rect">
            <a:avLst/>
          </a:prstGeom>
        </p:spPr>
        <p:txBody>
          <a:bodyPr vert="horz" lIns="91440" tIns="45720" rIns="91440" bIns="45720" rtlCol="0" anchor="ctr">
            <a:normAutofit/>
          </a:bodyPr>
          <a:lstStyle/>
          <a:p>
            <a:r>
              <a:rPr lang="en-US" dirty="0" smtClean="0"/>
              <a:t>Click to edit </a:t>
            </a:r>
            <a:r>
              <a:rPr lang="en-GB" noProof="0" dirty="0" smtClean="0"/>
              <a:t>Master</a:t>
            </a:r>
            <a:r>
              <a:rPr lang="en-US" dirty="0" smtClean="0"/>
              <a:t> title style</a:t>
            </a:r>
            <a:endParaRPr lang="en-US" dirty="0"/>
          </a:p>
        </p:txBody>
      </p:sp>
      <p:sp>
        <p:nvSpPr>
          <p:cNvPr id="3" name="Text Placeholder 2"/>
          <p:cNvSpPr>
            <a:spLocks noGrp="1"/>
          </p:cNvSpPr>
          <p:nvPr>
            <p:ph type="body" idx="1"/>
          </p:nvPr>
        </p:nvSpPr>
        <p:spPr>
          <a:xfrm>
            <a:off x="457200" y="1256108"/>
            <a:ext cx="8229600" cy="487005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19/08/19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xmlns:p14="http://schemas.microsoft.com/office/powerpoint/2010/main" id="1" dur="indefinite" restart="never" nodeType="tmRoot"/>
      </p:par>
    </p:tnLst>
  </p:timing>
  <p:txStyles>
    <p:titleStyle>
      <a:lvl1pPr algn="ctr" defTabSz="914400" rtl="0" eaLnBrk="1" latinLnBrk="0" hangingPunct="1">
        <a:spcBef>
          <a:spcPct val="0"/>
        </a:spcBef>
        <a:buNone/>
        <a:defRPr sz="4400" kern="1200">
          <a:solidFill>
            <a:schemeClr val="accent5">
              <a:lumMod val="40000"/>
              <a:lumOff val="60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accent5">
              <a:lumMod val="20000"/>
              <a:lumOff val="80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accent5">
              <a:lumMod val="20000"/>
              <a:lumOff val="80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accent5">
              <a:lumMod val="20000"/>
              <a:lumOff val="80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accent5">
              <a:lumMod val="20000"/>
              <a:lumOff val="80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accent5">
              <a:lumMod val="20000"/>
              <a:lumOff val="80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 y="5762724"/>
            <a:ext cx="9144000" cy="1095275"/>
          </a:xfrm>
          <a:prstGeom prst="rect">
            <a:avLst/>
          </a:prstGeom>
          <a:solidFill>
            <a:schemeClr val="accent5">
              <a:lumMod val="20000"/>
              <a:lumOff val="80000"/>
            </a:schemeClr>
          </a:solidFill>
          <a:ln>
            <a:solidFill>
              <a:srgbClr val="FDFEFE"/>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685800" y="923539"/>
            <a:ext cx="7772400" cy="2676911"/>
          </a:xfrm>
        </p:spPr>
        <p:txBody>
          <a:bodyPr>
            <a:normAutofit fontScale="90000"/>
          </a:bodyPr>
          <a:lstStyle/>
          <a:p>
            <a:r>
              <a:rPr lang="en-US" b="1" dirty="0">
                <a:solidFill>
                  <a:schemeClr val="accent5">
                    <a:lumMod val="20000"/>
                    <a:lumOff val="80000"/>
                  </a:schemeClr>
                </a:solidFill>
              </a:rPr>
              <a:t>Using progressivity in interaction:</a:t>
            </a:r>
            <a:r>
              <a:rPr lang="en-GB" dirty="0">
                <a:solidFill>
                  <a:schemeClr val="accent5">
                    <a:lumMod val="20000"/>
                    <a:lumOff val="80000"/>
                  </a:schemeClr>
                </a:solidFill>
              </a:rPr>
              <a:t/>
            </a:r>
            <a:br>
              <a:rPr lang="en-GB" dirty="0">
                <a:solidFill>
                  <a:schemeClr val="accent5">
                    <a:lumMod val="20000"/>
                    <a:lumOff val="80000"/>
                  </a:schemeClr>
                </a:solidFill>
              </a:rPr>
            </a:br>
            <a:r>
              <a:rPr lang="en-US" b="1" dirty="0">
                <a:solidFill>
                  <a:schemeClr val="accent5">
                    <a:lumMod val="20000"/>
                    <a:lumOff val="80000"/>
                  </a:schemeClr>
                </a:solidFill>
              </a:rPr>
              <a:t>Warrants for imperative directives and admonishments</a:t>
            </a:r>
            <a:r>
              <a:rPr lang="en-GB" dirty="0">
                <a:solidFill>
                  <a:schemeClr val="accent5">
                    <a:lumMod val="20000"/>
                    <a:lumOff val="80000"/>
                  </a:schemeClr>
                </a:solidFill>
              </a:rPr>
              <a:t/>
            </a:r>
            <a:br>
              <a:rPr lang="en-GB" dirty="0">
                <a:solidFill>
                  <a:schemeClr val="accent5">
                    <a:lumMod val="20000"/>
                    <a:lumOff val="80000"/>
                  </a:schemeClr>
                </a:solidFill>
              </a:rPr>
            </a:br>
            <a:endParaRPr lang="en-US" dirty="0">
              <a:solidFill>
                <a:schemeClr val="accent5">
                  <a:lumMod val="20000"/>
                  <a:lumOff val="80000"/>
                </a:schemeClr>
              </a:solidFill>
            </a:endParaRPr>
          </a:p>
        </p:txBody>
      </p:sp>
      <p:sp>
        <p:nvSpPr>
          <p:cNvPr id="3" name="Subtitle 2"/>
          <p:cNvSpPr>
            <a:spLocks noGrp="1"/>
          </p:cNvSpPr>
          <p:nvPr>
            <p:ph type="subTitle" idx="1"/>
          </p:nvPr>
        </p:nvSpPr>
        <p:spPr>
          <a:xfrm>
            <a:off x="1371600" y="3265697"/>
            <a:ext cx="6400800" cy="1752600"/>
          </a:xfrm>
        </p:spPr>
        <p:txBody>
          <a:bodyPr>
            <a:normAutofit fontScale="70000" lnSpcReduction="20000"/>
          </a:bodyPr>
          <a:lstStyle/>
          <a:p>
            <a:r>
              <a:rPr lang="en-US" b="1" dirty="0">
                <a:solidFill>
                  <a:schemeClr val="accent5">
                    <a:lumMod val="40000"/>
                    <a:lumOff val="60000"/>
                  </a:schemeClr>
                </a:solidFill>
              </a:rPr>
              <a:t> </a:t>
            </a:r>
            <a:r>
              <a:rPr lang="en-US" dirty="0" smtClean="0">
                <a:solidFill>
                  <a:schemeClr val="accent5">
                    <a:lumMod val="40000"/>
                    <a:lumOff val="60000"/>
                  </a:schemeClr>
                </a:solidFill>
              </a:rPr>
              <a:t>Alexandra </a:t>
            </a:r>
            <a:r>
              <a:rPr lang="en-US" dirty="0">
                <a:solidFill>
                  <a:schemeClr val="accent5">
                    <a:lumMod val="40000"/>
                    <a:lumOff val="60000"/>
                  </a:schemeClr>
                </a:solidFill>
              </a:rPr>
              <a:t>Kent</a:t>
            </a:r>
            <a:endParaRPr lang="en-GB" dirty="0">
              <a:solidFill>
                <a:schemeClr val="accent5">
                  <a:lumMod val="40000"/>
                  <a:lumOff val="60000"/>
                </a:schemeClr>
              </a:solidFill>
            </a:endParaRPr>
          </a:p>
          <a:p>
            <a:r>
              <a:rPr lang="en-US" i="1" dirty="0" err="1">
                <a:solidFill>
                  <a:schemeClr val="accent5">
                    <a:lumMod val="40000"/>
                    <a:lumOff val="60000"/>
                  </a:schemeClr>
                </a:solidFill>
              </a:rPr>
              <a:t>Keele</a:t>
            </a:r>
            <a:r>
              <a:rPr lang="en-US" i="1" dirty="0">
                <a:solidFill>
                  <a:schemeClr val="accent5">
                    <a:lumMod val="40000"/>
                    <a:lumOff val="60000"/>
                  </a:schemeClr>
                </a:solidFill>
              </a:rPr>
              <a:t> University</a:t>
            </a:r>
            <a:endParaRPr lang="en-GB" i="1" dirty="0">
              <a:solidFill>
                <a:schemeClr val="accent5">
                  <a:lumMod val="40000"/>
                  <a:lumOff val="60000"/>
                </a:schemeClr>
              </a:solidFill>
            </a:endParaRPr>
          </a:p>
          <a:p>
            <a:r>
              <a:rPr lang="en-US" dirty="0">
                <a:solidFill>
                  <a:schemeClr val="accent5">
                    <a:lumMod val="40000"/>
                    <a:lumOff val="60000"/>
                  </a:schemeClr>
                </a:solidFill>
              </a:rPr>
              <a:t> </a:t>
            </a:r>
            <a:endParaRPr lang="en-GB" dirty="0">
              <a:solidFill>
                <a:schemeClr val="accent5">
                  <a:lumMod val="40000"/>
                  <a:lumOff val="60000"/>
                </a:schemeClr>
              </a:solidFill>
            </a:endParaRPr>
          </a:p>
          <a:p>
            <a:r>
              <a:rPr lang="en-US" dirty="0" err="1">
                <a:solidFill>
                  <a:schemeClr val="accent5">
                    <a:lumMod val="40000"/>
                    <a:lumOff val="60000"/>
                  </a:schemeClr>
                </a:solidFill>
              </a:rPr>
              <a:t>Kobin</a:t>
            </a:r>
            <a:r>
              <a:rPr lang="en-US" dirty="0">
                <a:solidFill>
                  <a:schemeClr val="accent5">
                    <a:lumMod val="40000"/>
                    <a:lumOff val="60000"/>
                  </a:schemeClr>
                </a:solidFill>
              </a:rPr>
              <a:t> H. Kendrick</a:t>
            </a:r>
            <a:endParaRPr lang="en-GB" dirty="0">
              <a:solidFill>
                <a:schemeClr val="accent5">
                  <a:lumMod val="40000"/>
                  <a:lumOff val="60000"/>
                </a:schemeClr>
              </a:solidFill>
            </a:endParaRPr>
          </a:p>
          <a:p>
            <a:r>
              <a:rPr lang="en-US" i="1" dirty="0">
                <a:solidFill>
                  <a:schemeClr val="accent5">
                    <a:lumMod val="40000"/>
                    <a:lumOff val="60000"/>
                  </a:schemeClr>
                </a:solidFill>
              </a:rPr>
              <a:t>Max Planck Institute for Psycholinguistics</a:t>
            </a:r>
            <a:endParaRPr lang="en-GB" i="1" dirty="0">
              <a:solidFill>
                <a:schemeClr val="accent5">
                  <a:lumMod val="40000"/>
                  <a:lumOff val="60000"/>
                </a:schemeClr>
              </a:solidFill>
            </a:endParaRPr>
          </a:p>
          <a:p>
            <a:endParaRPr lang="en-US" dirty="0"/>
          </a:p>
        </p:txBody>
      </p:sp>
      <p:pic>
        <p:nvPicPr>
          <p:cNvPr id="6" name="Picture 5" descr="index_mpi.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2961" y="5762724"/>
            <a:ext cx="1274312" cy="1095276"/>
          </a:xfrm>
          <a:prstGeom prst="rect">
            <a:avLst/>
          </a:prstGeom>
        </p:spPr>
      </p:pic>
      <p:pic>
        <p:nvPicPr>
          <p:cNvPr id="8" name="Picture 7" descr="Keele_Logo_stacked.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1601" y="5891513"/>
            <a:ext cx="2303534" cy="902985"/>
          </a:xfrm>
          <a:prstGeom prst="rect">
            <a:avLst/>
          </a:prstGeom>
        </p:spPr>
      </p:pic>
      <p:cxnSp>
        <p:nvCxnSpPr>
          <p:cNvPr id="10" name="Straight Connector 9"/>
          <p:cNvCxnSpPr/>
          <p:nvPr/>
        </p:nvCxnSpPr>
        <p:spPr>
          <a:xfrm>
            <a:off x="0" y="5762724"/>
            <a:ext cx="9144000" cy="0"/>
          </a:xfrm>
          <a:prstGeom prst="line">
            <a:avLst/>
          </a:prstGeom>
          <a:ln w="38100" cmpd="sng">
            <a:solidFill>
              <a:schemeClr val="accent5">
                <a:lumMod val="75000"/>
              </a:schemeClr>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4762989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Admonishing a lack of response</a:t>
            </a:r>
            <a:endParaRPr lang="en-US" dirty="0"/>
          </a:p>
        </p:txBody>
      </p:sp>
      <p:sp>
        <p:nvSpPr>
          <p:cNvPr id="3" name="Content Placeholder 2"/>
          <p:cNvSpPr>
            <a:spLocks noGrp="1"/>
          </p:cNvSpPr>
          <p:nvPr>
            <p:ph idx="1"/>
          </p:nvPr>
        </p:nvSpPr>
        <p:spPr>
          <a:xfrm>
            <a:off x="110039" y="1558472"/>
            <a:ext cx="9033961" cy="4401242"/>
          </a:xfrm>
        </p:spPr>
        <p:txBody>
          <a:bodyPr>
            <a:normAutofit lnSpcReduction="10000"/>
          </a:bodyPr>
          <a:lstStyle/>
          <a:p>
            <a:pPr marL="0" indent="0">
              <a:lnSpc>
                <a:spcPct val="110000"/>
              </a:lnSpc>
              <a:buNone/>
            </a:pPr>
            <a:r>
              <a:rPr lang="en-US" sz="2000" dirty="0" smtClean="0">
                <a:latin typeface="+mj-lt"/>
                <a:cs typeface="Courier"/>
              </a:rPr>
              <a:t>Extract 3: FF05_2C Admonishing a lack of response</a:t>
            </a:r>
          </a:p>
          <a:p>
            <a:pPr marL="0" indent="0">
              <a:lnSpc>
                <a:spcPct val="110000"/>
              </a:lnSpc>
              <a:buNone/>
            </a:pPr>
            <a:r>
              <a:rPr lang="en-US" sz="1900" dirty="0" smtClean="0">
                <a:solidFill>
                  <a:srgbClr val="EEE4CD"/>
                </a:solidFill>
                <a:latin typeface="Courier"/>
                <a:cs typeface="Courier"/>
              </a:rPr>
              <a:t>01       </a:t>
            </a:r>
            <a:r>
              <a:rPr lang="en-US" sz="1900" dirty="0">
                <a:solidFill>
                  <a:srgbClr val="EEE4CD"/>
                </a:solidFill>
                <a:latin typeface="Courier"/>
                <a:cs typeface="Courier"/>
              </a:rPr>
              <a:t>(1.8)</a:t>
            </a:r>
            <a:endParaRPr lang="en-GB" sz="1900" dirty="0">
              <a:solidFill>
                <a:srgbClr val="EEE4CD"/>
              </a:solidFill>
              <a:latin typeface="Courier"/>
              <a:cs typeface="Courier"/>
            </a:endParaRPr>
          </a:p>
          <a:p>
            <a:pPr marL="0" indent="0">
              <a:lnSpc>
                <a:spcPct val="110000"/>
              </a:lnSpc>
              <a:buNone/>
            </a:pPr>
            <a:r>
              <a:rPr lang="en-US" sz="1900" dirty="0">
                <a:solidFill>
                  <a:srgbClr val="EEE4CD"/>
                </a:solidFill>
                <a:latin typeface="Courier"/>
                <a:cs typeface="Courier"/>
              </a:rPr>
              <a:t>02 </a:t>
            </a:r>
            <a:r>
              <a:rPr lang="en-US" sz="1900" dirty="0" smtClean="0">
                <a:solidFill>
                  <a:srgbClr val="EEE4CD"/>
                </a:solidFill>
                <a:latin typeface="Courier"/>
                <a:cs typeface="Courier"/>
              </a:rPr>
              <a:t>Luc:  </a:t>
            </a:r>
            <a:r>
              <a:rPr lang="en-US" sz="1900" dirty="0">
                <a:solidFill>
                  <a:srgbClr val="EEE4CD"/>
                </a:solidFill>
                <a:latin typeface="Courier"/>
                <a:cs typeface="Courier"/>
              </a:rPr>
              <a:t>[I </a:t>
            </a:r>
            <a:r>
              <a:rPr lang="en-US" sz="1900" dirty="0" err="1">
                <a:solidFill>
                  <a:srgbClr val="EEE4CD"/>
                </a:solidFill>
                <a:latin typeface="Courier"/>
                <a:cs typeface="Courier"/>
              </a:rPr>
              <a:t>wi</a:t>
            </a:r>
            <a:r>
              <a:rPr lang="en-US" sz="1900" u="sng" dirty="0" err="1">
                <a:solidFill>
                  <a:srgbClr val="EEE4CD"/>
                </a:solidFill>
                <a:latin typeface="Courier"/>
                <a:cs typeface="Courier"/>
              </a:rPr>
              <a:t>:</a:t>
            </a:r>
            <a:r>
              <a:rPr lang="en-US" sz="1900" dirty="0" err="1">
                <a:solidFill>
                  <a:srgbClr val="EEE4CD"/>
                </a:solidFill>
                <a:latin typeface="Courier"/>
                <a:cs typeface="Courier"/>
              </a:rPr>
              <a:t>ped</a:t>
            </a:r>
            <a:r>
              <a:rPr lang="en-US" sz="1900" dirty="0">
                <a:solidFill>
                  <a:srgbClr val="EEE4CD"/>
                </a:solidFill>
                <a:latin typeface="Courier"/>
                <a:cs typeface="Courier"/>
              </a:rPr>
              <a:t> (this bit)       ] all </a:t>
            </a:r>
            <a:r>
              <a:rPr lang="en-US" sz="1900" dirty="0" err="1">
                <a:solidFill>
                  <a:srgbClr val="EEE4CD"/>
                </a:solidFill>
                <a:latin typeface="Courier"/>
                <a:cs typeface="Courier"/>
              </a:rPr>
              <a:t>o</a:t>
            </a:r>
            <a:r>
              <a:rPr lang="en-US" sz="1900" u="sng" dirty="0" err="1">
                <a:solidFill>
                  <a:srgbClr val="EEE4CD"/>
                </a:solidFill>
                <a:latin typeface="Courier"/>
                <a:cs typeface="Courier"/>
              </a:rPr>
              <a:t>:</a:t>
            </a:r>
            <a:r>
              <a:rPr lang="en-US" sz="1900" dirty="0" err="1">
                <a:solidFill>
                  <a:srgbClr val="EEE4CD"/>
                </a:solidFill>
                <a:latin typeface="Courier"/>
                <a:cs typeface="Courier"/>
              </a:rPr>
              <a:t>h</a:t>
            </a:r>
            <a:r>
              <a:rPr lang="en-US" sz="1900" u="sng" dirty="0" err="1">
                <a:solidFill>
                  <a:srgbClr val="EEE4CD"/>
                </a:solidFill>
                <a:latin typeface="Courier"/>
                <a:cs typeface="Courier"/>
              </a:rPr>
              <a:t>ve</a:t>
            </a:r>
            <a:r>
              <a:rPr lang="en-US" sz="1900" dirty="0" err="1">
                <a:solidFill>
                  <a:srgbClr val="EEE4CD"/>
                </a:solidFill>
                <a:latin typeface="Courier"/>
                <a:cs typeface="Courier"/>
              </a:rPr>
              <a:t>r</a:t>
            </a:r>
            <a:r>
              <a:rPr lang="en-US" sz="1900" dirty="0">
                <a:solidFill>
                  <a:srgbClr val="EEE4CD"/>
                </a:solidFill>
                <a:latin typeface="Courier"/>
                <a:cs typeface="Courier"/>
              </a:rPr>
              <a:t>.   </a:t>
            </a:r>
            <a:endParaRPr lang="en-GB" sz="1900" dirty="0">
              <a:solidFill>
                <a:srgbClr val="EEE4CD"/>
              </a:solidFill>
              <a:latin typeface="Courier"/>
              <a:cs typeface="Courier"/>
            </a:endParaRPr>
          </a:p>
          <a:p>
            <a:pPr marL="0" indent="0">
              <a:lnSpc>
                <a:spcPct val="110000"/>
              </a:lnSpc>
              <a:buNone/>
            </a:pPr>
            <a:r>
              <a:rPr lang="en-US" sz="1900" dirty="0">
                <a:solidFill>
                  <a:srgbClr val="EEE4CD"/>
                </a:solidFill>
                <a:latin typeface="Courier"/>
                <a:cs typeface="Courier"/>
              </a:rPr>
              <a:t>03 </a:t>
            </a:r>
            <a:r>
              <a:rPr lang="en-US" sz="1900" dirty="0" smtClean="0">
                <a:solidFill>
                  <a:srgbClr val="EEE4CD"/>
                </a:solidFill>
                <a:latin typeface="Courier"/>
                <a:cs typeface="Courier"/>
              </a:rPr>
              <a:t>Mum:  </a:t>
            </a:r>
            <a:r>
              <a:rPr lang="en-US" sz="1900" dirty="0">
                <a:solidFill>
                  <a:srgbClr val="EEE4CD"/>
                </a:solidFill>
                <a:latin typeface="Courier"/>
                <a:cs typeface="Courier"/>
              </a:rPr>
              <a:t>[°</a:t>
            </a:r>
            <a:r>
              <a:rPr lang="en-US" sz="1900" dirty="0" err="1">
                <a:solidFill>
                  <a:srgbClr val="EEE4CD"/>
                </a:solidFill>
                <a:latin typeface="Courier"/>
                <a:cs typeface="Courier"/>
              </a:rPr>
              <a:t>C’n</a:t>
            </a:r>
            <a:r>
              <a:rPr lang="en-US" sz="1900" dirty="0">
                <a:solidFill>
                  <a:srgbClr val="EEE4CD"/>
                </a:solidFill>
                <a:latin typeface="Courier"/>
                <a:cs typeface="Courier"/>
              </a:rPr>
              <a:t> you </a:t>
            </a:r>
            <a:r>
              <a:rPr lang="en-US" sz="1900" dirty="0" err="1">
                <a:solidFill>
                  <a:srgbClr val="EEE4CD"/>
                </a:solidFill>
                <a:latin typeface="Courier"/>
                <a:cs typeface="Courier"/>
              </a:rPr>
              <a:t>pu</a:t>
            </a:r>
            <a:r>
              <a:rPr lang="en-US" sz="1900" u="sng" dirty="0" err="1">
                <a:solidFill>
                  <a:srgbClr val="EEE4CD"/>
                </a:solidFill>
                <a:latin typeface="Courier"/>
                <a:cs typeface="Courier"/>
              </a:rPr>
              <a:t>:</a:t>
            </a:r>
            <a:r>
              <a:rPr lang="en-US" sz="1900" dirty="0" err="1">
                <a:solidFill>
                  <a:srgbClr val="EEE4CD"/>
                </a:solidFill>
                <a:latin typeface="Courier"/>
                <a:cs typeface="Courier"/>
              </a:rPr>
              <a:t>ll</a:t>
            </a:r>
            <a:r>
              <a:rPr lang="en-US" sz="1900" dirty="0">
                <a:solidFill>
                  <a:srgbClr val="EEE4CD"/>
                </a:solidFill>
                <a:latin typeface="Courier"/>
                <a:cs typeface="Courier"/>
              </a:rPr>
              <a:t> her side in°] ((points at </a:t>
            </a:r>
            <a:r>
              <a:rPr lang="en-US" sz="1900" dirty="0" smtClean="0">
                <a:solidFill>
                  <a:srgbClr val="EEE4CD"/>
                </a:solidFill>
                <a:latin typeface="Courier"/>
                <a:cs typeface="Courier"/>
              </a:rPr>
              <a:t>chair</a:t>
            </a:r>
            <a:r>
              <a:rPr lang="en-US" sz="1900" dirty="0">
                <a:solidFill>
                  <a:srgbClr val="EEE4CD"/>
                </a:solidFill>
                <a:latin typeface="Courier"/>
                <a:cs typeface="Courier"/>
              </a:rPr>
              <a:t>))</a:t>
            </a:r>
            <a:endParaRPr lang="en-GB" sz="1900" dirty="0">
              <a:solidFill>
                <a:srgbClr val="EEE4CD"/>
              </a:solidFill>
              <a:latin typeface="Courier"/>
              <a:cs typeface="Courier"/>
            </a:endParaRPr>
          </a:p>
          <a:p>
            <a:pPr marL="0" indent="0">
              <a:lnSpc>
                <a:spcPct val="110000"/>
              </a:lnSpc>
              <a:buNone/>
            </a:pPr>
            <a:r>
              <a:rPr lang="en-US" sz="1900" dirty="0">
                <a:solidFill>
                  <a:srgbClr val="EEE4CD"/>
                </a:solidFill>
                <a:latin typeface="Courier"/>
                <a:cs typeface="Courier"/>
              </a:rPr>
              <a:t>04 </a:t>
            </a:r>
            <a:r>
              <a:rPr lang="en-US" sz="1900" dirty="0" smtClean="0">
                <a:solidFill>
                  <a:srgbClr val="EEE4CD"/>
                </a:solidFill>
                <a:latin typeface="Courier"/>
                <a:cs typeface="Courier"/>
              </a:rPr>
              <a:t>Dai:  At </a:t>
            </a:r>
            <a:r>
              <a:rPr lang="en-US" sz="1900" dirty="0">
                <a:solidFill>
                  <a:srgbClr val="EEE4CD"/>
                </a:solidFill>
                <a:latin typeface="Courier"/>
                <a:cs typeface="Courier"/>
              </a:rPr>
              <a:t>school,=</a:t>
            </a:r>
            <a:endParaRPr lang="en-GB" sz="1900" dirty="0">
              <a:solidFill>
                <a:srgbClr val="EEE4CD"/>
              </a:solidFill>
              <a:latin typeface="Courier"/>
              <a:cs typeface="Courier"/>
            </a:endParaRPr>
          </a:p>
          <a:p>
            <a:pPr marL="0" indent="0">
              <a:lnSpc>
                <a:spcPct val="110000"/>
              </a:lnSpc>
              <a:buNone/>
            </a:pPr>
            <a:r>
              <a:rPr lang="en-US" sz="1900" b="1" dirty="0">
                <a:solidFill>
                  <a:srgbClr val="EAC968"/>
                </a:solidFill>
                <a:latin typeface="Courier"/>
                <a:cs typeface="Courier"/>
              </a:rPr>
              <a:t>05 </a:t>
            </a:r>
            <a:r>
              <a:rPr lang="en-US" sz="1900" b="1" dirty="0" smtClean="0">
                <a:solidFill>
                  <a:srgbClr val="EAC968"/>
                </a:solidFill>
                <a:latin typeface="Courier"/>
                <a:cs typeface="Courier"/>
              </a:rPr>
              <a:t>Mum:  </a:t>
            </a:r>
            <a:r>
              <a:rPr lang="en-US" sz="1900" b="1" dirty="0">
                <a:solidFill>
                  <a:srgbClr val="EAC968"/>
                </a:solidFill>
                <a:latin typeface="Courier"/>
                <a:cs typeface="Courier"/>
              </a:rPr>
              <a:t>=Tim. [(.) </a:t>
            </a:r>
            <a:r>
              <a:rPr lang="en-US" sz="1900" b="1" u="sng" dirty="0">
                <a:solidFill>
                  <a:srgbClr val="EAC968"/>
                </a:solidFill>
                <a:latin typeface="Courier"/>
                <a:cs typeface="Courier"/>
              </a:rPr>
              <a:t>P</a:t>
            </a:r>
            <a:r>
              <a:rPr lang="en-US" sz="1900" b="1" dirty="0">
                <a:solidFill>
                  <a:srgbClr val="EAC968"/>
                </a:solidFill>
                <a:latin typeface="Courier"/>
                <a:cs typeface="Courier"/>
              </a:rPr>
              <a:t>ull her </a:t>
            </a:r>
            <a:r>
              <a:rPr lang="en-US" sz="1900" b="1" dirty="0" err="1">
                <a:solidFill>
                  <a:srgbClr val="EAC968"/>
                </a:solidFill>
                <a:latin typeface="Courier"/>
                <a:cs typeface="Courier"/>
              </a:rPr>
              <a:t>si</a:t>
            </a:r>
            <a:r>
              <a:rPr lang="en-US" sz="1900" b="1" u="sng" dirty="0" err="1">
                <a:solidFill>
                  <a:srgbClr val="EAC968"/>
                </a:solidFill>
                <a:latin typeface="Courier"/>
                <a:cs typeface="Courier"/>
              </a:rPr>
              <a:t>:</a:t>
            </a:r>
            <a:r>
              <a:rPr lang="en-US" sz="1900" b="1" dirty="0" err="1">
                <a:solidFill>
                  <a:srgbClr val="EAC968"/>
                </a:solidFill>
                <a:latin typeface="Courier"/>
                <a:cs typeface="Courier"/>
              </a:rPr>
              <a:t>de</a:t>
            </a:r>
            <a:r>
              <a:rPr lang="en-US" sz="1900" b="1" dirty="0">
                <a:solidFill>
                  <a:srgbClr val="EAC968"/>
                </a:solidFill>
                <a:latin typeface="Courier"/>
                <a:cs typeface="Courier"/>
              </a:rPr>
              <a:t> in ]</a:t>
            </a:r>
            <a:endParaRPr lang="en-GB" sz="1900" b="1" dirty="0">
              <a:solidFill>
                <a:srgbClr val="EAC968"/>
              </a:solidFill>
              <a:latin typeface="Courier"/>
              <a:cs typeface="Courier"/>
            </a:endParaRPr>
          </a:p>
          <a:p>
            <a:pPr marL="0" indent="0">
              <a:lnSpc>
                <a:spcPct val="110000"/>
              </a:lnSpc>
              <a:buNone/>
            </a:pPr>
            <a:r>
              <a:rPr lang="en-US" sz="1900" dirty="0">
                <a:solidFill>
                  <a:srgbClr val="EEE4CD"/>
                </a:solidFill>
                <a:latin typeface="Courier"/>
                <a:cs typeface="Courier"/>
              </a:rPr>
              <a:t>06 </a:t>
            </a:r>
            <a:r>
              <a:rPr lang="en-US" sz="1900" dirty="0" smtClean="0">
                <a:solidFill>
                  <a:srgbClr val="EEE4CD"/>
                </a:solidFill>
                <a:latin typeface="Courier"/>
                <a:cs typeface="Courier"/>
              </a:rPr>
              <a:t>Dai:        </a:t>
            </a:r>
            <a:r>
              <a:rPr lang="en-US" sz="1900" dirty="0">
                <a:solidFill>
                  <a:srgbClr val="EEE4CD"/>
                </a:solidFill>
                <a:latin typeface="Courier"/>
                <a:cs typeface="Courier"/>
              </a:rPr>
              <a:t>[When </a:t>
            </a:r>
            <a:r>
              <a:rPr lang="en-US" sz="1900" dirty="0" err="1">
                <a:solidFill>
                  <a:srgbClr val="EEE4CD"/>
                </a:solidFill>
                <a:latin typeface="Courier"/>
                <a:cs typeface="Courier"/>
              </a:rPr>
              <a:t>M:rs</a:t>
            </a:r>
            <a:r>
              <a:rPr lang="en-US" sz="1900" dirty="0">
                <a:solidFill>
                  <a:srgbClr val="EEE4CD"/>
                </a:solidFill>
                <a:latin typeface="Courier"/>
                <a:cs typeface="Courier"/>
              </a:rPr>
              <a:t> </a:t>
            </a:r>
            <a:r>
              <a:rPr lang="en-US" sz="1900" dirty="0" err="1">
                <a:solidFill>
                  <a:srgbClr val="EEE4CD"/>
                </a:solidFill>
                <a:latin typeface="Courier"/>
                <a:cs typeface="Courier"/>
              </a:rPr>
              <a:t>Wi</a:t>
            </a:r>
            <a:r>
              <a:rPr lang="en-US" sz="1900" u="sng" dirty="0" err="1">
                <a:solidFill>
                  <a:srgbClr val="EEE4CD"/>
                </a:solidFill>
                <a:latin typeface="Courier"/>
                <a:cs typeface="Courier"/>
              </a:rPr>
              <a:t>:</a:t>
            </a:r>
            <a:r>
              <a:rPr lang="en-US" sz="1900" dirty="0" err="1">
                <a:solidFill>
                  <a:srgbClr val="EEE4CD"/>
                </a:solidFill>
                <a:latin typeface="Courier"/>
                <a:cs typeface="Courier"/>
              </a:rPr>
              <a:t>lliamson</a:t>
            </a:r>
            <a:r>
              <a:rPr lang="en-US" sz="1900" dirty="0">
                <a:solidFill>
                  <a:srgbClr val="EEE4CD"/>
                </a:solidFill>
                <a:latin typeface="Courier"/>
                <a:cs typeface="Courier"/>
              </a:rPr>
              <a:t>,] .</a:t>
            </a:r>
            <a:r>
              <a:rPr lang="en-US" sz="1900" dirty="0" err="1">
                <a:solidFill>
                  <a:srgbClr val="EEE4CD"/>
                </a:solidFill>
                <a:latin typeface="Courier"/>
                <a:cs typeface="Courier"/>
              </a:rPr>
              <a:t>hh</a:t>
            </a:r>
            <a:r>
              <a:rPr lang="en-US" sz="1900" dirty="0">
                <a:solidFill>
                  <a:srgbClr val="EEE4CD"/>
                </a:solidFill>
                <a:latin typeface="Courier"/>
                <a:cs typeface="Courier"/>
              </a:rPr>
              <a:t> (0.3) </a:t>
            </a:r>
            <a:r>
              <a:rPr lang="en-US" sz="1900" dirty="0" err="1">
                <a:solidFill>
                  <a:srgbClr val="EEE4CD"/>
                </a:solidFill>
                <a:latin typeface="Courier"/>
                <a:cs typeface="Courier"/>
              </a:rPr>
              <a:t>wri</a:t>
            </a:r>
            <a:r>
              <a:rPr lang="en-US" sz="1900" u="sng" dirty="0" err="1">
                <a:solidFill>
                  <a:srgbClr val="EEE4CD"/>
                </a:solidFill>
                <a:latin typeface="Courier"/>
                <a:cs typeface="Courier"/>
              </a:rPr>
              <a:t>:</a:t>
            </a:r>
            <a:r>
              <a:rPr lang="en-US" sz="1900" dirty="0" err="1">
                <a:solidFill>
                  <a:srgbClr val="EEE4CD"/>
                </a:solidFill>
                <a:latin typeface="Courier"/>
                <a:cs typeface="Courier"/>
              </a:rPr>
              <a:t>tes</a:t>
            </a:r>
            <a:r>
              <a:rPr lang="en-US" sz="1900" dirty="0">
                <a:solidFill>
                  <a:srgbClr val="EEE4CD"/>
                </a:solidFill>
                <a:latin typeface="Courier"/>
                <a:cs typeface="Courier"/>
              </a:rPr>
              <a:t> </a:t>
            </a:r>
            <a:endParaRPr lang="en-GB" sz="1900" dirty="0">
              <a:solidFill>
                <a:srgbClr val="EEE4CD"/>
              </a:solidFill>
              <a:latin typeface="Courier"/>
              <a:cs typeface="Courier"/>
            </a:endParaRPr>
          </a:p>
          <a:p>
            <a:pPr marL="0" indent="0">
              <a:lnSpc>
                <a:spcPct val="110000"/>
              </a:lnSpc>
              <a:buNone/>
            </a:pPr>
            <a:r>
              <a:rPr lang="en-US" sz="1900" dirty="0">
                <a:solidFill>
                  <a:srgbClr val="EEE4CD"/>
                </a:solidFill>
                <a:latin typeface="Courier"/>
                <a:cs typeface="Courier"/>
              </a:rPr>
              <a:t>07       [</a:t>
            </a:r>
            <a:r>
              <a:rPr lang="en-US" sz="1900" dirty="0" err="1">
                <a:solidFill>
                  <a:srgbClr val="EEE4CD"/>
                </a:solidFill>
                <a:latin typeface="Courier"/>
                <a:cs typeface="Courier"/>
              </a:rPr>
              <a:t>somethink</a:t>
            </a:r>
            <a:r>
              <a:rPr lang="en-US" sz="1900" dirty="0">
                <a:solidFill>
                  <a:srgbClr val="EEE4CD"/>
                </a:solidFill>
                <a:latin typeface="Courier"/>
                <a:cs typeface="Courier"/>
              </a:rPr>
              <a:t> w(h)</a:t>
            </a:r>
            <a:r>
              <a:rPr lang="en-US" sz="1900" dirty="0" err="1">
                <a:solidFill>
                  <a:srgbClr val="EEE4CD"/>
                </a:solidFill>
                <a:latin typeface="Courier"/>
                <a:cs typeface="Courier"/>
              </a:rPr>
              <a:t>rong</a:t>
            </a:r>
            <a:r>
              <a:rPr lang="en-US" sz="1900" dirty="0">
                <a:solidFill>
                  <a:srgbClr val="EEE4CD"/>
                </a:solidFill>
                <a:latin typeface="Courier"/>
                <a:cs typeface="Courier"/>
              </a:rPr>
              <a:t> on the board=an’ we all]=</a:t>
            </a:r>
            <a:endParaRPr lang="en-GB" sz="1900" dirty="0">
              <a:solidFill>
                <a:srgbClr val="EEE4CD"/>
              </a:solidFill>
              <a:latin typeface="Courier"/>
              <a:cs typeface="Courier"/>
            </a:endParaRPr>
          </a:p>
          <a:p>
            <a:pPr marL="0" indent="0">
              <a:lnSpc>
                <a:spcPct val="110000"/>
              </a:lnSpc>
              <a:buNone/>
            </a:pPr>
            <a:r>
              <a:rPr lang="en-US" sz="1900" dirty="0">
                <a:solidFill>
                  <a:srgbClr val="EEE4CD"/>
                </a:solidFill>
                <a:latin typeface="Courier"/>
                <a:cs typeface="Courier"/>
              </a:rPr>
              <a:t>08 </a:t>
            </a:r>
            <a:r>
              <a:rPr lang="en-US" sz="1900" dirty="0" smtClean="0">
                <a:solidFill>
                  <a:srgbClr val="EEE4CD"/>
                </a:solidFill>
                <a:latin typeface="Courier"/>
                <a:cs typeface="Courier"/>
              </a:rPr>
              <a:t>Dad:  </a:t>
            </a:r>
            <a:r>
              <a:rPr lang="en-US" sz="1900" dirty="0">
                <a:solidFill>
                  <a:srgbClr val="EEE4CD"/>
                </a:solidFill>
                <a:latin typeface="Courier"/>
                <a:cs typeface="Courier"/>
              </a:rPr>
              <a:t>[((pulls Lucy’s chair into the table)</a:t>
            </a:r>
            <a:r>
              <a:rPr lang="en-US" sz="1900" dirty="0" smtClean="0">
                <a:solidFill>
                  <a:srgbClr val="EEE4CD"/>
                </a:solidFill>
                <a:latin typeface="Courier"/>
                <a:cs typeface="Courier"/>
              </a:rPr>
              <a:t>)</a:t>
            </a:r>
            <a:r>
              <a:rPr lang="en-US" sz="1900" dirty="0">
                <a:solidFill>
                  <a:srgbClr val="EEE4CD"/>
                </a:solidFill>
                <a:latin typeface="Courier"/>
                <a:cs typeface="Courier"/>
              </a:rPr>
              <a:t> </a:t>
            </a:r>
            <a:r>
              <a:rPr lang="en-US" sz="1900" dirty="0" smtClean="0">
                <a:solidFill>
                  <a:srgbClr val="EEE4CD"/>
                </a:solidFill>
                <a:latin typeface="Courier"/>
                <a:cs typeface="Courier"/>
              </a:rPr>
              <a:t>    </a:t>
            </a:r>
            <a:r>
              <a:rPr lang="en-US" sz="1900" dirty="0">
                <a:solidFill>
                  <a:srgbClr val="EEE4CD"/>
                </a:solidFill>
                <a:latin typeface="Courier"/>
                <a:cs typeface="Courier"/>
              </a:rPr>
              <a:t>]</a:t>
            </a:r>
            <a:endParaRPr lang="en-GB" sz="1900" dirty="0">
              <a:solidFill>
                <a:srgbClr val="EEE4CD"/>
              </a:solidFill>
              <a:latin typeface="Courier"/>
              <a:cs typeface="Courier"/>
            </a:endParaRPr>
          </a:p>
          <a:p>
            <a:pPr marL="0" indent="0">
              <a:lnSpc>
                <a:spcPct val="110000"/>
              </a:lnSpc>
              <a:buNone/>
            </a:pPr>
            <a:r>
              <a:rPr lang="en-US" sz="1900" dirty="0">
                <a:solidFill>
                  <a:srgbClr val="EEE4CD"/>
                </a:solidFill>
                <a:latin typeface="Courier"/>
                <a:cs typeface="Courier"/>
              </a:rPr>
              <a:t>09 </a:t>
            </a:r>
            <a:r>
              <a:rPr lang="en-US" sz="1900" dirty="0" smtClean="0">
                <a:solidFill>
                  <a:srgbClr val="EEE4CD"/>
                </a:solidFill>
                <a:latin typeface="Courier"/>
                <a:cs typeface="Courier"/>
              </a:rPr>
              <a:t>Dai: </a:t>
            </a:r>
            <a:r>
              <a:rPr lang="en-US" sz="1900" dirty="0">
                <a:solidFill>
                  <a:srgbClr val="EEE4CD"/>
                </a:solidFill>
                <a:latin typeface="Courier"/>
                <a:cs typeface="Courier"/>
              </a:rPr>
              <a:t> </a:t>
            </a:r>
            <a:r>
              <a:rPr lang="en-US" sz="1900" dirty="0" smtClean="0">
                <a:solidFill>
                  <a:srgbClr val="EEE4CD"/>
                </a:solidFill>
                <a:latin typeface="Courier"/>
                <a:cs typeface="Courier"/>
              </a:rPr>
              <a:t>=</a:t>
            </a:r>
            <a:r>
              <a:rPr lang="en-US" sz="1900" dirty="0" err="1">
                <a:solidFill>
                  <a:srgbClr val="EEE4CD"/>
                </a:solidFill>
                <a:latin typeface="Courier"/>
                <a:cs typeface="Courier"/>
              </a:rPr>
              <a:t>shou</a:t>
            </a:r>
            <a:r>
              <a:rPr lang="en-US" sz="1900" u="sng" dirty="0">
                <a:solidFill>
                  <a:srgbClr val="EEE4CD"/>
                </a:solidFill>
                <a:latin typeface="Courier"/>
                <a:cs typeface="Courier"/>
              </a:rPr>
              <a:t>:</a:t>
            </a:r>
            <a:r>
              <a:rPr lang="en-US" sz="1900" dirty="0">
                <a:solidFill>
                  <a:srgbClr val="EEE4CD"/>
                </a:solidFill>
                <a:latin typeface="Courier"/>
                <a:cs typeface="Courier"/>
              </a:rPr>
              <a:t>’ (0.4) </a:t>
            </a:r>
            <a:r>
              <a:rPr lang="en-US" sz="1900" dirty="0">
                <a:solidFill>
                  <a:srgbClr val="EEE4CD"/>
                </a:solidFill>
                <a:latin typeface="Courier"/>
                <a:cs typeface="Courier"/>
                <a:sym typeface="Wingdings 3"/>
              </a:rPr>
              <a:t></a:t>
            </a:r>
            <a:r>
              <a:rPr lang="en-US" sz="1900" dirty="0" err="1">
                <a:solidFill>
                  <a:srgbClr val="EEE4CD"/>
                </a:solidFill>
                <a:latin typeface="Courier"/>
                <a:cs typeface="Courier"/>
              </a:rPr>
              <a:t>Tha</a:t>
            </a:r>
            <a:r>
              <a:rPr lang="en-US" sz="1900" u="sng" dirty="0">
                <a:solidFill>
                  <a:srgbClr val="EEE4CD"/>
                </a:solidFill>
                <a:latin typeface="Courier"/>
                <a:cs typeface="Courier"/>
              </a:rPr>
              <a:t>:</a:t>
            </a:r>
            <a:r>
              <a:rPr lang="en-US" sz="1900" dirty="0">
                <a:solidFill>
                  <a:srgbClr val="EEE4CD"/>
                </a:solidFill>
                <a:latin typeface="Courier"/>
                <a:cs typeface="Courier"/>
              </a:rPr>
              <a:t>’s </a:t>
            </a:r>
            <a:r>
              <a:rPr lang="en-US" sz="1900" dirty="0" err="1">
                <a:solidFill>
                  <a:srgbClr val="EEE4CD"/>
                </a:solidFill>
                <a:latin typeface="Courier"/>
                <a:cs typeface="Courier"/>
              </a:rPr>
              <a:t>Wr</a:t>
            </a:r>
            <a:r>
              <a:rPr lang="en-US" sz="1900" u="sng" dirty="0" err="1">
                <a:solidFill>
                  <a:srgbClr val="EEE4CD"/>
                </a:solidFill>
                <a:latin typeface="Courier"/>
                <a:cs typeface="Courier"/>
              </a:rPr>
              <a:t>o</a:t>
            </a:r>
            <a:r>
              <a:rPr lang="en-US" sz="1900" dirty="0" err="1">
                <a:solidFill>
                  <a:srgbClr val="EEE4CD"/>
                </a:solidFill>
                <a:latin typeface="Courier"/>
                <a:cs typeface="Courier"/>
              </a:rPr>
              <a:t>:ng</a:t>
            </a:r>
            <a:r>
              <a:rPr lang="en-US" sz="1900" dirty="0">
                <a:solidFill>
                  <a:srgbClr val="EEE4CD"/>
                </a:solidFill>
                <a:latin typeface="Courier"/>
                <a:cs typeface="Courier"/>
              </a:rPr>
              <a:t>, (0.2) Miss Wi</a:t>
            </a:r>
            <a:r>
              <a:rPr lang="en-US" sz="1900" u="sng" dirty="0">
                <a:solidFill>
                  <a:srgbClr val="EEE4CD"/>
                </a:solidFill>
                <a:latin typeface="Courier"/>
                <a:cs typeface="Courier"/>
              </a:rPr>
              <a:t>:</a:t>
            </a:r>
            <a:r>
              <a:rPr lang="en-US" sz="1900" dirty="0">
                <a:solidFill>
                  <a:srgbClr val="EEE4CD"/>
                </a:solidFill>
                <a:latin typeface="Courier"/>
                <a:cs typeface="Courier"/>
              </a:rPr>
              <a:t>&gt;</a:t>
            </a:r>
            <a:r>
              <a:rPr lang="en-US" sz="1900" dirty="0" err="1">
                <a:solidFill>
                  <a:srgbClr val="EEE4CD"/>
                </a:solidFill>
                <a:latin typeface="Courier"/>
                <a:cs typeface="Courier"/>
              </a:rPr>
              <a:t>lliamss</a:t>
            </a:r>
            <a:r>
              <a:rPr lang="en-US" sz="1900" dirty="0">
                <a:solidFill>
                  <a:srgbClr val="EEE4CD"/>
                </a:solidFill>
                <a:latin typeface="Courier"/>
                <a:cs typeface="Courier"/>
              </a:rPr>
              <a:t> </a:t>
            </a:r>
            <a:endParaRPr lang="en-GB" sz="1900" dirty="0">
              <a:solidFill>
                <a:srgbClr val="EEE4CD"/>
              </a:solidFill>
              <a:latin typeface="Courier"/>
              <a:cs typeface="Courier"/>
            </a:endParaRPr>
          </a:p>
          <a:p>
            <a:pPr marL="0" indent="0">
              <a:lnSpc>
                <a:spcPct val="110000"/>
              </a:lnSpc>
              <a:buNone/>
            </a:pPr>
            <a:r>
              <a:rPr lang="en-US" sz="1900" dirty="0">
                <a:solidFill>
                  <a:srgbClr val="EEE4CD"/>
                </a:solidFill>
                <a:latin typeface="Courier"/>
                <a:cs typeface="Courier"/>
              </a:rPr>
              <a:t>10       </a:t>
            </a:r>
            <a:r>
              <a:rPr lang="en-US" sz="1900" u="sng" dirty="0">
                <a:solidFill>
                  <a:srgbClr val="EEE4CD"/>
                </a:solidFill>
                <a:latin typeface="Courier"/>
                <a:cs typeface="Courier"/>
              </a:rPr>
              <a:t>go</a:t>
            </a:r>
            <a:r>
              <a:rPr lang="en-US" sz="1900" dirty="0">
                <a:solidFill>
                  <a:srgbClr val="EEE4CD"/>
                </a:solidFill>
                <a:latin typeface="Courier"/>
                <a:cs typeface="Courier"/>
              </a:rPr>
              <a:t>es&lt; (0.3) </a:t>
            </a:r>
            <a:r>
              <a:rPr lang="en-US" sz="1900" dirty="0" err="1">
                <a:solidFill>
                  <a:srgbClr val="EEE4CD"/>
                </a:solidFill>
                <a:latin typeface="Courier"/>
                <a:cs typeface="Courier"/>
              </a:rPr>
              <a:t>oo</a:t>
            </a:r>
            <a:r>
              <a:rPr lang="en-US" sz="1900" u="sng" dirty="0" err="1">
                <a:solidFill>
                  <a:srgbClr val="EEE4CD"/>
                </a:solidFill>
                <a:latin typeface="Courier"/>
                <a:cs typeface="Courier"/>
              </a:rPr>
              <a:t>:</a:t>
            </a:r>
            <a:r>
              <a:rPr lang="en-US" sz="1900" dirty="0" err="1">
                <a:solidFill>
                  <a:srgbClr val="EEE4CD"/>
                </a:solidFill>
                <a:latin typeface="Courier"/>
                <a:cs typeface="Courier"/>
              </a:rPr>
              <a:t>ps</a:t>
            </a:r>
            <a:r>
              <a:rPr lang="en-US" sz="1900" dirty="0">
                <a:solidFill>
                  <a:srgbClr val="EEE4CD"/>
                </a:solidFill>
                <a:latin typeface="Courier"/>
                <a:cs typeface="Courier"/>
              </a:rPr>
              <a:t>. (0.7) </a:t>
            </a:r>
            <a:r>
              <a:rPr lang="en-US" sz="1900" dirty="0">
                <a:solidFill>
                  <a:srgbClr val="EEE4CD"/>
                </a:solidFill>
                <a:latin typeface="Courier"/>
                <a:cs typeface="Courier"/>
                <a:sym typeface="Wingdings 3"/>
              </a:rPr>
              <a:t></a:t>
            </a:r>
            <a:r>
              <a:rPr lang="en-US" sz="1900" dirty="0" err="1">
                <a:solidFill>
                  <a:srgbClr val="EEE4CD"/>
                </a:solidFill>
                <a:latin typeface="Courier"/>
                <a:cs typeface="Courier"/>
              </a:rPr>
              <a:t>ju</a:t>
            </a:r>
            <a:r>
              <a:rPr lang="en-US" sz="1900" u="sng" dirty="0" err="1">
                <a:solidFill>
                  <a:srgbClr val="EEE4CD"/>
                </a:solidFill>
                <a:latin typeface="Courier"/>
                <a:cs typeface="Courier"/>
              </a:rPr>
              <a:t>:</a:t>
            </a:r>
            <a:r>
              <a:rPr lang="en-US" sz="1900" dirty="0" err="1">
                <a:solidFill>
                  <a:srgbClr val="EEE4CD"/>
                </a:solidFill>
                <a:latin typeface="Courier"/>
                <a:cs typeface="Courier"/>
              </a:rPr>
              <a:t>st</a:t>
            </a:r>
            <a:r>
              <a:rPr lang="en-US" sz="1900" dirty="0">
                <a:solidFill>
                  <a:srgbClr val="EEE4CD"/>
                </a:solidFill>
                <a:latin typeface="Courier"/>
                <a:cs typeface="Courier"/>
              </a:rPr>
              <a:t> </a:t>
            </a:r>
            <a:r>
              <a:rPr lang="en-US" sz="1900" dirty="0" err="1">
                <a:solidFill>
                  <a:srgbClr val="EEE4CD"/>
                </a:solidFill>
                <a:latin typeface="Courier"/>
                <a:cs typeface="Courier"/>
              </a:rPr>
              <a:t>te</a:t>
            </a:r>
            <a:r>
              <a:rPr lang="en-US" sz="1900" u="sng" dirty="0" err="1">
                <a:solidFill>
                  <a:srgbClr val="EEE4CD"/>
                </a:solidFill>
                <a:latin typeface="Courier"/>
                <a:cs typeface="Courier"/>
              </a:rPr>
              <a:t>:</a:t>
            </a:r>
            <a:r>
              <a:rPr lang="en-US" sz="1900" dirty="0" err="1">
                <a:solidFill>
                  <a:srgbClr val="EEE4CD"/>
                </a:solidFill>
                <a:latin typeface="Courier"/>
                <a:cs typeface="Courier"/>
              </a:rPr>
              <a:t>st</a:t>
            </a:r>
            <a:r>
              <a:rPr lang="en-US" sz="1900" dirty="0" err="1">
                <a:solidFill>
                  <a:srgbClr val="EEE4CD"/>
                </a:solidFill>
                <a:latin typeface="Courier"/>
                <a:cs typeface="Courier"/>
                <a:sym typeface="Wingdings 3"/>
              </a:rPr>
              <a:t></a:t>
            </a:r>
            <a:r>
              <a:rPr lang="en-US" sz="1900" dirty="0" err="1">
                <a:solidFill>
                  <a:srgbClr val="EEE4CD"/>
                </a:solidFill>
                <a:latin typeface="Courier"/>
                <a:cs typeface="Courier"/>
              </a:rPr>
              <a:t>i:ng</a:t>
            </a:r>
            <a:r>
              <a:rPr lang="en-US" sz="1900" dirty="0">
                <a:solidFill>
                  <a:srgbClr val="EEE4CD"/>
                </a:solidFill>
                <a:latin typeface="Courier"/>
                <a:cs typeface="Courier"/>
              </a:rPr>
              <a:t> </a:t>
            </a:r>
            <a:r>
              <a:rPr lang="en-US" sz="1900" dirty="0" err="1">
                <a:solidFill>
                  <a:srgbClr val="EEE4CD"/>
                </a:solidFill>
                <a:latin typeface="Courier"/>
                <a:cs typeface="Courier"/>
              </a:rPr>
              <a:t>hhuh</a:t>
            </a:r>
            <a:r>
              <a:rPr lang="en-US" sz="1900" dirty="0">
                <a:solidFill>
                  <a:srgbClr val="EEE4CD"/>
                </a:solidFill>
                <a:latin typeface="Courier"/>
                <a:cs typeface="Courier"/>
              </a:rPr>
              <a:t>.</a:t>
            </a:r>
            <a:endParaRPr lang="en-GB" sz="1900" dirty="0">
              <a:solidFill>
                <a:srgbClr val="EEE4CD"/>
              </a:solidFill>
              <a:latin typeface="Courier"/>
              <a:cs typeface="Courier"/>
            </a:endParaRPr>
          </a:p>
          <a:p>
            <a:pPr marL="0" indent="0">
              <a:lnSpc>
                <a:spcPct val="110000"/>
              </a:lnSpc>
              <a:buNone/>
            </a:pPr>
            <a:r>
              <a:rPr lang="en-US" sz="1900" dirty="0">
                <a:solidFill>
                  <a:schemeClr val="tx1">
                    <a:lumMod val="40000"/>
                    <a:lumOff val="60000"/>
                  </a:schemeClr>
                </a:solidFill>
                <a:latin typeface="Courier"/>
                <a:cs typeface="Courier"/>
              </a:rPr>
              <a:t> </a:t>
            </a:r>
            <a:endParaRPr lang="en-GB" sz="1900" dirty="0">
              <a:solidFill>
                <a:schemeClr val="tx1">
                  <a:lumMod val="40000"/>
                  <a:lumOff val="60000"/>
                </a:schemeClr>
              </a:solidFill>
              <a:latin typeface="Courier"/>
              <a:cs typeface="Courier"/>
            </a:endParaRPr>
          </a:p>
          <a:p>
            <a:endParaRPr lang="en-US" dirty="0">
              <a:solidFill>
                <a:schemeClr val="tx1">
                  <a:lumMod val="40000"/>
                  <a:lumOff val="60000"/>
                </a:schemeClr>
              </a:solidFill>
            </a:endParaRPr>
          </a:p>
        </p:txBody>
      </p:sp>
    </p:spTree>
    <p:extLst>
      <p:ext uri="{BB962C8B-B14F-4D97-AF65-F5344CB8AC3E}">
        <p14:creationId xmlns:p14="http://schemas.microsoft.com/office/powerpoint/2010/main" val="4942008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Displacement</a:t>
            </a:r>
            <a:endParaRPr lang="en-US"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2018573867"/>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Extract 4: FA02_01:27 Displacement</a:t>
            </a:r>
            <a:endParaRPr lang="en-US" dirty="0"/>
          </a:p>
        </p:txBody>
      </p:sp>
      <p:sp>
        <p:nvSpPr>
          <p:cNvPr id="3" name="Content Placeholder 2"/>
          <p:cNvSpPr>
            <a:spLocks noGrp="1"/>
          </p:cNvSpPr>
          <p:nvPr>
            <p:ph idx="1"/>
          </p:nvPr>
        </p:nvSpPr>
        <p:spPr>
          <a:xfrm>
            <a:off x="457200" y="1417638"/>
            <a:ext cx="8229600" cy="5109889"/>
          </a:xfrm>
        </p:spPr>
        <p:txBody>
          <a:bodyPr>
            <a:normAutofit fontScale="55000" lnSpcReduction="20000"/>
          </a:bodyPr>
          <a:lstStyle/>
          <a:p>
            <a:pPr marL="0" indent="0">
              <a:buNone/>
            </a:pPr>
            <a:r>
              <a:rPr lang="en-US" dirty="0" smtClean="0">
                <a:solidFill>
                  <a:srgbClr val="EEE4CD"/>
                </a:solidFill>
                <a:latin typeface="Courier"/>
                <a:cs typeface="Courier"/>
              </a:rPr>
              <a:t>01 Emi:  [</a:t>
            </a:r>
            <a:r>
              <a:rPr lang="en-US" dirty="0">
                <a:solidFill>
                  <a:srgbClr val="EEE4CD"/>
                </a:solidFill>
                <a:latin typeface="Courier"/>
                <a:cs typeface="Courier"/>
              </a:rPr>
              <a:t>Bon </a:t>
            </a:r>
            <a:r>
              <a:rPr lang="en-US" dirty="0" err="1">
                <a:solidFill>
                  <a:srgbClr val="EEE4CD"/>
                </a:solidFill>
                <a:latin typeface="Courier"/>
                <a:cs typeface="Courier"/>
              </a:rPr>
              <a:t>appertee</a:t>
            </a:r>
            <a:r>
              <a:rPr lang="en-US" dirty="0">
                <a:solidFill>
                  <a:srgbClr val="EEE4CD"/>
                </a:solidFill>
                <a:latin typeface="Courier"/>
                <a:cs typeface="Courier"/>
              </a:rPr>
              <a:t>]</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02 </a:t>
            </a:r>
            <a:r>
              <a:rPr lang="en-US" dirty="0" smtClean="0">
                <a:solidFill>
                  <a:srgbClr val="EEE4CD"/>
                </a:solidFill>
                <a:latin typeface="Courier"/>
                <a:cs typeface="Courier"/>
              </a:rPr>
              <a:t>Mum:  [</a:t>
            </a:r>
            <a:r>
              <a:rPr lang="en-US" dirty="0">
                <a:solidFill>
                  <a:srgbClr val="EEE4CD"/>
                </a:solidFill>
                <a:latin typeface="Courier"/>
                <a:cs typeface="Courier"/>
              </a:rPr>
              <a:t>Mm hmm      ]</a:t>
            </a:r>
            <a:endParaRPr lang="en-GB" dirty="0">
              <a:solidFill>
                <a:srgbClr val="EEE4CD"/>
              </a:solidFill>
              <a:latin typeface="Courier"/>
              <a:cs typeface="Courier"/>
            </a:endParaRPr>
          </a:p>
          <a:p>
            <a:pPr marL="0" indent="0">
              <a:buNone/>
            </a:pPr>
            <a:r>
              <a:rPr lang="en-US" dirty="0" smtClean="0">
                <a:solidFill>
                  <a:srgbClr val="EEE4CD"/>
                </a:solidFill>
                <a:latin typeface="Courier"/>
                <a:cs typeface="Courier"/>
              </a:rPr>
              <a:t>03       (</a:t>
            </a:r>
            <a:r>
              <a:rPr lang="en-US" dirty="0">
                <a:solidFill>
                  <a:srgbClr val="EEE4CD"/>
                </a:solidFill>
                <a:latin typeface="Courier"/>
                <a:cs typeface="Courier"/>
              </a:rPr>
              <a:t>0.7)</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04 </a:t>
            </a:r>
            <a:r>
              <a:rPr lang="en-US" dirty="0" smtClean="0">
                <a:solidFill>
                  <a:srgbClr val="EEE4CD"/>
                </a:solidFill>
                <a:latin typeface="Courier"/>
                <a:cs typeface="Courier"/>
              </a:rPr>
              <a:t>Dad:  M</a:t>
            </a:r>
            <a:r>
              <a:rPr lang="en-US" u="sng" dirty="0" smtClean="0">
                <a:solidFill>
                  <a:srgbClr val="EEE4CD"/>
                </a:solidFill>
                <a:latin typeface="Courier"/>
                <a:cs typeface="Courier"/>
              </a:rPr>
              <a:t>m</a:t>
            </a:r>
            <a:r>
              <a:rPr lang="en-US" dirty="0">
                <a:solidFill>
                  <a:srgbClr val="EEE4CD"/>
                </a:solidFill>
                <a:latin typeface="Courier"/>
                <a:cs typeface="Courier"/>
              </a:rPr>
              <a:t>:</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05 	 </a:t>
            </a:r>
            <a:r>
              <a:rPr lang="en-US" dirty="0" smtClean="0">
                <a:solidFill>
                  <a:srgbClr val="EEE4CD"/>
                </a:solidFill>
                <a:latin typeface="Courier"/>
                <a:cs typeface="Courier"/>
              </a:rPr>
              <a:t> </a:t>
            </a:r>
            <a:r>
              <a:rPr lang="en-US" dirty="0">
                <a:solidFill>
                  <a:srgbClr val="EEE4CD"/>
                </a:solidFill>
                <a:latin typeface="Courier"/>
                <a:cs typeface="Courier"/>
              </a:rPr>
              <a:t>(0.6)</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06 </a:t>
            </a:r>
            <a:r>
              <a:rPr lang="en-US" dirty="0" smtClean="0">
                <a:solidFill>
                  <a:srgbClr val="EEE4CD"/>
                </a:solidFill>
                <a:latin typeface="Courier"/>
                <a:cs typeface="Courier"/>
              </a:rPr>
              <a:t>Emi:  </a:t>
            </a:r>
            <a:r>
              <a:rPr lang="en-US" u="sng" dirty="0" err="1" smtClean="0">
                <a:solidFill>
                  <a:srgbClr val="EEE4CD"/>
                </a:solidFill>
                <a:latin typeface="Courier"/>
                <a:cs typeface="Courier"/>
              </a:rPr>
              <a:t>U</a:t>
            </a:r>
            <a:r>
              <a:rPr lang="en-US" dirty="0" err="1" smtClean="0">
                <a:solidFill>
                  <a:srgbClr val="EEE4CD"/>
                </a:solidFill>
                <a:latin typeface="Courier"/>
                <a:cs typeface="Courier"/>
              </a:rPr>
              <a:t>:m</a:t>
            </a:r>
            <a:r>
              <a:rPr lang="en-US" dirty="0" smtClean="0">
                <a:solidFill>
                  <a:srgbClr val="EEE4CD"/>
                </a:solidFill>
                <a:latin typeface="Courier"/>
                <a:cs typeface="Courier"/>
              </a:rPr>
              <a:t> </a:t>
            </a:r>
            <a:r>
              <a:rPr lang="en-US" dirty="0">
                <a:solidFill>
                  <a:srgbClr val="EEE4CD"/>
                </a:solidFill>
                <a:latin typeface="Courier"/>
                <a:cs typeface="Courier"/>
              </a:rPr>
              <a:t>(0.2) </a:t>
            </a:r>
            <a:r>
              <a:rPr lang="en-US" dirty="0">
                <a:solidFill>
                  <a:srgbClr val="EEE4CD"/>
                </a:solidFill>
                <a:latin typeface="Courier"/>
                <a:cs typeface="Courier"/>
                <a:sym typeface="Symbol"/>
              </a:rPr>
              <a:t></a:t>
            </a:r>
            <a:r>
              <a:rPr lang="en-US" dirty="0">
                <a:solidFill>
                  <a:srgbClr val="EEE4CD"/>
                </a:solidFill>
                <a:latin typeface="Courier"/>
                <a:cs typeface="Courier"/>
              </a:rPr>
              <a:t>Jus’ me?</a:t>
            </a:r>
            <a:r>
              <a:rPr lang="en-US" dirty="0" smtClean="0">
                <a:solidFill>
                  <a:srgbClr val="EEE4CD"/>
                </a:solidFill>
                <a:latin typeface="Courier"/>
                <a:cs typeface="Courier"/>
                <a:sym typeface="Symbol"/>
              </a:rPr>
              <a:t></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07 	 </a:t>
            </a:r>
            <a:r>
              <a:rPr lang="en-US" dirty="0" smtClean="0">
                <a:solidFill>
                  <a:srgbClr val="EEE4CD"/>
                </a:solidFill>
                <a:latin typeface="Courier"/>
                <a:cs typeface="Courier"/>
              </a:rPr>
              <a:t> </a:t>
            </a:r>
            <a:r>
              <a:rPr lang="en-US" dirty="0">
                <a:solidFill>
                  <a:srgbClr val="EEE4CD"/>
                </a:solidFill>
                <a:latin typeface="Courier"/>
                <a:cs typeface="Courier"/>
              </a:rPr>
              <a:t>(0.5)</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08 </a:t>
            </a:r>
            <a:r>
              <a:rPr lang="en-US" dirty="0" smtClean="0">
                <a:solidFill>
                  <a:srgbClr val="EEE4CD"/>
                </a:solidFill>
                <a:latin typeface="Courier"/>
                <a:cs typeface="Courier"/>
              </a:rPr>
              <a:t>Emi:  </a:t>
            </a:r>
            <a:r>
              <a:rPr lang="en-US" dirty="0">
                <a:solidFill>
                  <a:srgbClr val="EEE4CD"/>
                </a:solidFill>
                <a:latin typeface="Courier"/>
                <a:cs typeface="Courier"/>
              </a:rPr>
              <a:t>[((leans towards Mum with her nearest palm </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09    </a:t>
            </a:r>
            <a:r>
              <a:rPr lang="en-US" dirty="0" smtClean="0">
                <a:solidFill>
                  <a:srgbClr val="EEE4CD"/>
                </a:solidFill>
                <a:latin typeface="Courier"/>
                <a:cs typeface="Courier"/>
              </a:rPr>
              <a:t>   </a:t>
            </a:r>
            <a:r>
              <a:rPr lang="en-US" dirty="0">
                <a:solidFill>
                  <a:srgbClr val="EEE4CD"/>
                </a:solidFill>
                <a:latin typeface="Courier"/>
                <a:cs typeface="Courier"/>
              </a:rPr>
              <a:t>upwards))	     </a:t>
            </a:r>
            <a:r>
              <a:rPr lang="en-US" dirty="0" smtClean="0">
                <a:solidFill>
                  <a:srgbClr val="EEE4CD"/>
                </a:solidFill>
                <a:latin typeface="Courier"/>
                <a:cs typeface="Courier"/>
              </a:rPr>
              <a:t>]</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10 </a:t>
            </a:r>
            <a:r>
              <a:rPr lang="en-US" dirty="0" smtClean="0">
                <a:solidFill>
                  <a:srgbClr val="EEE4CD"/>
                </a:solidFill>
                <a:latin typeface="Courier"/>
                <a:cs typeface="Courier"/>
              </a:rPr>
              <a:t>Emi:  [</a:t>
            </a:r>
            <a:r>
              <a:rPr lang="en-US" dirty="0">
                <a:solidFill>
                  <a:srgbClr val="EEE4CD"/>
                </a:solidFill>
                <a:latin typeface="Courier"/>
                <a:cs typeface="Courier"/>
              </a:rPr>
              <a:t>°</a:t>
            </a:r>
            <a:r>
              <a:rPr lang="en-US" dirty="0">
                <a:solidFill>
                  <a:srgbClr val="EEE4CD"/>
                </a:solidFill>
                <a:latin typeface="Courier"/>
                <a:cs typeface="Courier"/>
                <a:sym typeface="Wingdings 3"/>
              </a:rPr>
              <a:t></a:t>
            </a:r>
            <a:r>
              <a:rPr lang="en-US" dirty="0">
                <a:solidFill>
                  <a:srgbClr val="EEE4CD"/>
                </a:solidFill>
                <a:latin typeface="Courier"/>
                <a:cs typeface="Courier"/>
              </a:rPr>
              <a:t>bon [</a:t>
            </a:r>
            <a:r>
              <a:rPr lang="en-US" dirty="0" err="1">
                <a:solidFill>
                  <a:srgbClr val="EEE4CD"/>
                </a:solidFill>
                <a:latin typeface="Courier"/>
                <a:cs typeface="Courier"/>
              </a:rPr>
              <a:t>appé</a:t>
            </a:r>
            <a:r>
              <a:rPr lang="en-US" dirty="0">
                <a:solidFill>
                  <a:srgbClr val="EEE4CD"/>
                </a:solidFill>
                <a:latin typeface="Courier"/>
                <a:cs typeface="Courier"/>
              </a:rPr>
              <a:t>]tit°]</a:t>
            </a:r>
            <a:endParaRPr lang="en-GB" dirty="0">
              <a:solidFill>
                <a:srgbClr val="EEE4CD"/>
              </a:solidFill>
              <a:latin typeface="Courier"/>
              <a:cs typeface="Courier"/>
            </a:endParaRPr>
          </a:p>
          <a:p>
            <a:pPr marL="0" indent="0">
              <a:buNone/>
            </a:pPr>
            <a:r>
              <a:rPr lang="en-US" b="1" dirty="0">
                <a:solidFill>
                  <a:srgbClr val="EAC968"/>
                </a:solidFill>
                <a:latin typeface="Courier"/>
                <a:cs typeface="Courier"/>
              </a:rPr>
              <a:t>11 </a:t>
            </a:r>
            <a:r>
              <a:rPr lang="en-US" b="1" dirty="0" smtClean="0">
                <a:solidFill>
                  <a:srgbClr val="EAC968"/>
                </a:solidFill>
                <a:latin typeface="Courier"/>
                <a:cs typeface="Courier"/>
              </a:rPr>
              <a:t>Mum:        </a:t>
            </a:r>
            <a:r>
              <a:rPr lang="en-US" b="1" dirty="0">
                <a:solidFill>
                  <a:srgbClr val="EAC968"/>
                </a:solidFill>
                <a:latin typeface="Courier"/>
                <a:cs typeface="Courier"/>
              </a:rPr>
              <a:t> </a:t>
            </a:r>
            <a:r>
              <a:rPr lang="en-US" b="1" dirty="0" smtClean="0">
                <a:solidFill>
                  <a:srgbClr val="EAC968"/>
                </a:solidFill>
                <a:latin typeface="Courier"/>
                <a:cs typeface="Courier"/>
              </a:rPr>
              <a:t>[</a:t>
            </a:r>
            <a:r>
              <a:rPr lang="en-US" b="1" u="sng" dirty="0" err="1">
                <a:solidFill>
                  <a:srgbClr val="EAC968"/>
                </a:solidFill>
                <a:latin typeface="Courier"/>
                <a:cs typeface="Courier"/>
              </a:rPr>
              <a:t>Ea</a:t>
            </a:r>
            <a:r>
              <a:rPr lang="en-US" b="1" dirty="0" err="1">
                <a:solidFill>
                  <a:srgbClr val="EAC968"/>
                </a:solidFill>
                <a:latin typeface="Courier"/>
                <a:cs typeface="Courier"/>
              </a:rPr>
              <a:t>:t</a:t>
            </a:r>
            <a:r>
              <a:rPr lang="en-US" b="1" dirty="0">
                <a:solidFill>
                  <a:srgbClr val="EAC968"/>
                </a:solidFill>
                <a:latin typeface="Courier"/>
                <a:cs typeface="Courier"/>
              </a:rPr>
              <a:t>]</a:t>
            </a:r>
            <a:endParaRPr lang="en-GB" b="1" dirty="0">
              <a:solidFill>
                <a:srgbClr val="EAC968"/>
              </a:solidFill>
              <a:latin typeface="Courier"/>
              <a:cs typeface="Courier"/>
            </a:endParaRPr>
          </a:p>
          <a:p>
            <a:pPr marL="0" indent="0">
              <a:buNone/>
            </a:pPr>
            <a:r>
              <a:rPr lang="en-US" dirty="0">
                <a:solidFill>
                  <a:srgbClr val="EEE4CD"/>
                </a:solidFill>
                <a:latin typeface="Courier"/>
                <a:cs typeface="Courier"/>
              </a:rPr>
              <a:t>12 	  </a:t>
            </a:r>
            <a:r>
              <a:rPr lang="en-US" dirty="0" smtClean="0">
                <a:solidFill>
                  <a:srgbClr val="EEE4CD"/>
                </a:solidFill>
                <a:latin typeface="Courier"/>
                <a:cs typeface="Courier"/>
              </a:rPr>
              <a:t>(</a:t>
            </a:r>
            <a:r>
              <a:rPr lang="en-US" dirty="0">
                <a:solidFill>
                  <a:srgbClr val="EEE4CD"/>
                </a:solidFill>
                <a:latin typeface="Courier"/>
                <a:cs typeface="Courier"/>
              </a:rPr>
              <a:t>.)</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13 </a:t>
            </a:r>
            <a:r>
              <a:rPr lang="en-US" dirty="0" smtClean="0">
                <a:solidFill>
                  <a:srgbClr val="EEE4CD"/>
                </a:solidFill>
                <a:latin typeface="Courier"/>
                <a:cs typeface="Courier"/>
              </a:rPr>
              <a:t>Emi:  </a:t>
            </a:r>
            <a:r>
              <a:rPr lang="en-US" dirty="0">
                <a:solidFill>
                  <a:srgbClr val="EEE4CD"/>
                </a:solidFill>
                <a:latin typeface="Courier"/>
                <a:cs typeface="Courier"/>
              </a:rPr>
              <a:t>[((leans towards Dad with her nearest palm </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14     </a:t>
            </a:r>
            <a:r>
              <a:rPr lang="en-US" dirty="0" smtClean="0">
                <a:solidFill>
                  <a:srgbClr val="EEE4CD"/>
                </a:solidFill>
                <a:latin typeface="Courier"/>
                <a:cs typeface="Courier"/>
              </a:rPr>
              <a:t>  </a:t>
            </a:r>
            <a:r>
              <a:rPr lang="en-US" dirty="0">
                <a:solidFill>
                  <a:srgbClr val="EEE4CD"/>
                </a:solidFill>
                <a:latin typeface="Courier"/>
                <a:cs typeface="Courier"/>
              </a:rPr>
              <a:t>upwards))        ]</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15 </a:t>
            </a:r>
            <a:r>
              <a:rPr lang="en-US" dirty="0" smtClean="0">
                <a:solidFill>
                  <a:srgbClr val="EEE4CD"/>
                </a:solidFill>
                <a:latin typeface="Courier"/>
                <a:cs typeface="Courier"/>
              </a:rPr>
              <a:t>Emi:  </a:t>
            </a:r>
            <a:r>
              <a:rPr lang="en-US" dirty="0">
                <a:solidFill>
                  <a:srgbClr val="EEE4CD"/>
                </a:solidFill>
                <a:latin typeface="Courier"/>
                <a:cs typeface="Courier"/>
              </a:rPr>
              <a:t>[</a:t>
            </a:r>
            <a:r>
              <a:rPr lang="en-US" dirty="0">
                <a:solidFill>
                  <a:srgbClr val="EEE4CD"/>
                </a:solidFill>
                <a:latin typeface="Courier"/>
                <a:cs typeface="Courier"/>
                <a:sym typeface="Symbol"/>
              </a:rPr>
              <a:t></a:t>
            </a:r>
            <a:r>
              <a:rPr lang="en-US" dirty="0">
                <a:solidFill>
                  <a:srgbClr val="EEE4CD"/>
                </a:solidFill>
                <a:latin typeface="Courier"/>
                <a:cs typeface="Courier"/>
                <a:sym typeface="Wingdings 3"/>
              </a:rPr>
              <a:t></a:t>
            </a:r>
            <a:r>
              <a:rPr lang="en-US" dirty="0">
                <a:solidFill>
                  <a:srgbClr val="EEE4CD"/>
                </a:solidFill>
                <a:latin typeface="Courier"/>
                <a:cs typeface="Courier"/>
              </a:rPr>
              <a:t>bon [</a:t>
            </a:r>
            <a:r>
              <a:rPr lang="en-US" dirty="0" err="1">
                <a:solidFill>
                  <a:srgbClr val="EEE4CD"/>
                </a:solidFill>
                <a:latin typeface="Courier"/>
                <a:cs typeface="Courier"/>
              </a:rPr>
              <a:t>appé</a:t>
            </a:r>
            <a:r>
              <a:rPr lang="en-US" dirty="0">
                <a:solidFill>
                  <a:srgbClr val="EEE4CD"/>
                </a:solidFill>
                <a:latin typeface="Courier"/>
                <a:cs typeface="Courier"/>
              </a:rPr>
              <a:t> ]tit</a:t>
            </a:r>
            <a:r>
              <a:rPr lang="en-US" dirty="0">
                <a:solidFill>
                  <a:srgbClr val="EEE4CD"/>
                </a:solidFill>
                <a:latin typeface="Courier"/>
                <a:cs typeface="Courier"/>
                <a:sym typeface="Symbol"/>
              </a:rPr>
              <a:t></a:t>
            </a:r>
            <a:r>
              <a:rPr lang="en-US" dirty="0">
                <a:solidFill>
                  <a:srgbClr val="EEE4CD"/>
                </a:solidFill>
                <a:latin typeface="Courier"/>
                <a:cs typeface="Courier"/>
              </a:rPr>
              <a:t>]</a:t>
            </a:r>
            <a:endParaRPr lang="en-GB" dirty="0">
              <a:solidFill>
                <a:srgbClr val="EEE4CD"/>
              </a:solidFill>
              <a:latin typeface="Courier"/>
              <a:cs typeface="Courier"/>
            </a:endParaRPr>
          </a:p>
          <a:p>
            <a:pPr marL="0" indent="0">
              <a:buNone/>
            </a:pPr>
            <a:r>
              <a:rPr lang="en-US" b="1" dirty="0">
                <a:solidFill>
                  <a:srgbClr val="EAC968"/>
                </a:solidFill>
                <a:latin typeface="Courier"/>
                <a:cs typeface="Courier"/>
              </a:rPr>
              <a:t>16 </a:t>
            </a:r>
            <a:r>
              <a:rPr lang="en-US" b="1" dirty="0" smtClean="0">
                <a:solidFill>
                  <a:srgbClr val="EAC968"/>
                </a:solidFill>
                <a:latin typeface="Courier"/>
                <a:cs typeface="Courier"/>
              </a:rPr>
              <a:t>Mum:         </a:t>
            </a:r>
            <a:r>
              <a:rPr lang="en-US" b="1" dirty="0">
                <a:solidFill>
                  <a:srgbClr val="EAC968"/>
                </a:solidFill>
                <a:latin typeface="Courier"/>
                <a:cs typeface="Courier"/>
              </a:rPr>
              <a:t>[</a:t>
            </a:r>
            <a:r>
              <a:rPr lang="en-US" b="1" u="sng" dirty="0" err="1">
                <a:solidFill>
                  <a:srgbClr val="EAC968"/>
                </a:solidFill>
                <a:latin typeface="Courier"/>
                <a:cs typeface="Courier"/>
              </a:rPr>
              <a:t>E</a:t>
            </a:r>
            <a:r>
              <a:rPr lang="en-US" b="1" dirty="0" err="1">
                <a:solidFill>
                  <a:srgbClr val="EAC968"/>
                </a:solidFill>
                <a:latin typeface="Courier"/>
                <a:cs typeface="Courier"/>
              </a:rPr>
              <a:t>a:t</a:t>
            </a:r>
            <a:r>
              <a:rPr lang="en-US" b="1" dirty="0">
                <a:solidFill>
                  <a:srgbClr val="EAC968"/>
                </a:solidFill>
                <a:latin typeface="Courier"/>
                <a:cs typeface="Courier"/>
              </a:rPr>
              <a:t>.]</a:t>
            </a:r>
            <a:endParaRPr lang="en-GB" b="1" dirty="0">
              <a:solidFill>
                <a:srgbClr val="EAC968"/>
              </a:solidFill>
              <a:latin typeface="Courier"/>
              <a:cs typeface="Courier"/>
            </a:endParaRPr>
          </a:p>
          <a:p>
            <a:pPr marL="0" indent="0">
              <a:buNone/>
            </a:pPr>
            <a:r>
              <a:rPr lang="en-US" dirty="0">
                <a:solidFill>
                  <a:srgbClr val="EEE4CD"/>
                </a:solidFill>
                <a:latin typeface="Courier"/>
                <a:cs typeface="Courier"/>
              </a:rPr>
              <a:t>17      </a:t>
            </a:r>
            <a:r>
              <a:rPr lang="en-US" dirty="0" smtClean="0">
                <a:solidFill>
                  <a:srgbClr val="EEE4CD"/>
                </a:solidFill>
                <a:latin typeface="Courier"/>
                <a:cs typeface="Courier"/>
              </a:rPr>
              <a:t> </a:t>
            </a:r>
            <a:r>
              <a:rPr lang="en-US" dirty="0">
                <a:solidFill>
                  <a:srgbClr val="EEE4CD"/>
                </a:solidFill>
                <a:latin typeface="Courier"/>
                <a:cs typeface="Courier"/>
              </a:rPr>
              <a:t>[(1.1</a:t>
            </a:r>
            <a:r>
              <a:rPr lang="en-US" dirty="0" smtClean="0">
                <a:solidFill>
                  <a:srgbClr val="EEE4CD"/>
                </a:solidFill>
                <a:latin typeface="Courier"/>
                <a:cs typeface="Courier"/>
              </a:rPr>
              <a:t>)</a:t>
            </a:r>
            <a:r>
              <a:rPr lang="en-US" dirty="0">
                <a:solidFill>
                  <a:srgbClr val="EEE4CD"/>
                </a:solidFill>
                <a:latin typeface="Courier"/>
                <a:cs typeface="Courier"/>
              </a:rPr>
              <a:t> </a:t>
            </a:r>
            <a:r>
              <a:rPr lang="en-US" dirty="0" smtClean="0">
                <a:solidFill>
                  <a:srgbClr val="EEE4CD"/>
                </a:solidFill>
                <a:latin typeface="Courier"/>
                <a:cs typeface="Courier"/>
              </a:rPr>
              <a:t>                  ]</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18 </a:t>
            </a:r>
            <a:r>
              <a:rPr lang="en-US" dirty="0" smtClean="0">
                <a:solidFill>
                  <a:srgbClr val="EEE4CD"/>
                </a:solidFill>
                <a:latin typeface="Courier"/>
                <a:cs typeface="Courier"/>
              </a:rPr>
              <a:t>Emi:  </a:t>
            </a:r>
            <a:r>
              <a:rPr lang="en-US" dirty="0">
                <a:solidFill>
                  <a:srgbClr val="EEE4CD"/>
                </a:solidFill>
                <a:latin typeface="Courier"/>
                <a:cs typeface="Courier"/>
              </a:rPr>
              <a:t>[((picks up her cutlery))]</a:t>
            </a:r>
            <a:endParaRPr lang="en-GB" dirty="0">
              <a:solidFill>
                <a:srgbClr val="EEE4CD"/>
              </a:solidFill>
              <a:latin typeface="Courier"/>
              <a:cs typeface="Courier"/>
            </a:endParaRPr>
          </a:p>
          <a:p>
            <a:endParaRPr lang="en-US" dirty="0"/>
          </a:p>
        </p:txBody>
      </p:sp>
    </p:spTree>
    <p:extLst>
      <p:ext uri="{BB962C8B-B14F-4D97-AF65-F5344CB8AC3E}">
        <p14:creationId xmlns:p14="http://schemas.microsoft.com/office/powerpoint/2010/main" val="1720292911"/>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Incompletion</a:t>
            </a:r>
            <a:endParaRPr lang="en-US" dirty="0"/>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412403246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Extract 5: RCE02_04:00 Incompletion</a:t>
            </a:r>
            <a:endParaRPr lang="en-US" dirty="0"/>
          </a:p>
        </p:txBody>
      </p:sp>
      <p:sp>
        <p:nvSpPr>
          <p:cNvPr id="3" name="Content Placeholder 2"/>
          <p:cNvSpPr>
            <a:spLocks noGrp="1"/>
          </p:cNvSpPr>
          <p:nvPr>
            <p:ph idx="1"/>
          </p:nvPr>
        </p:nvSpPr>
        <p:spPr>
          <a:xfrm>
            <a:off x="312888" y="1600200"/>
            <a:ext cx="8686800" cy="4525963"/>
          </a:xfrm>
        </p:spPr>
        <p:txBody>
          <a:bodyPr>
            <a:normAutofit fontScale="55000" lnSpcReduction="20000"/>
          </a:bodyPr>
          <a:lstStyle/>
          <a:p>
            <a:pPr marL="0" indent="0">
              <a:buNone/>
            </a:pPr>
            <a:r>
              <a:rPr lang="en-US" dirty="0" smtClean="0">
                <a:solidFill>
                  <a:srgbClr val="EEE4CD"/>
                </a:solidFill>
                <a:latin typeface="Courier"/>
                <a:cs typeface="Courier"/>
              </a:rPr>
              <a:t>01          </a:t>
            </a:r>
            <a:r>
              <a:rPr lang="en-US" dirty="0">
                <a:solidFill>
                  <a:srgbClr val="EEE4CD"/>
                </a:solidFill>
                <a:latin typeface="Courier"/>
                <a:cs typeface="Courier"/>
              </a:rPr>
              <a:t>(2.5)</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02 FAB:     </a:t>
            </a:r>
            <a:r>
              <a:rPr lang="en-US" dirty="0" err="1">
                <a:solidFill>
                  <a:srgbClr val="EEE4CD"/>
                </a:solidFill>
                <a:latin typeface="Courier"/>
                <a:cs typeface="Courier"/>
              </a:rPr>
              <a:t>Uhm</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03          (1.8)</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04 FAB:     Yeah are you cold</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05          (0.5)</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06 KAT:     Mm </a:t>
            </a:r>
            <a:r>
              <a:rPr lang="en-US" dirty="0" err="1">
                <a:solidFill>
                  <a:srgbClr val="EEE4CD"/>
                </a:solidFill>
                <a:latin typeface="Courier"/>
                <a:cs typeface="Courier"/>
              </a:rPr>
              <a:t>hm</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07          (0.9)</a:t>
            </a:r>
            <a:endParaRPr lang="en-GB" dirty="0">
              <a:solidFill>
                <a:srgbClr val="EEE4CD"/>
              </a:solidFill>
              <a:latin typeface="Courier"/>
              <a:cs typeface="Courier"/>
            </a:endParaRPr>
          </a:p>
          <a:p>
            <a:pPr marL="0" indent="0">
              <a:buNone/>
            </a:pPr>
            <a:r>
              <a:rPr lang="en-US" b="1" dirty="0">
                <a:solidFill>
                  <a:srgbClr val="EAC968"/>
                </a:solidFill>
                <a:latin typeface="Courier"/>
                <a:cs typeface="Courier"/>
              </a:rPr>
              <a:t>08 FAB:     </a:t>
            </a:r>
            <a:r>
              <a:rPr lang="en-US" b="1" dirty="0" smtClean="0">
                <a:solidFill>
                  <a:srgbClr val="EAC968"/>
                </a:solidFill>
                <a:latin typeface="Courier"/>
                <a:cs typeface="Courier"/>
              </a:rPr>
              <a:t>Cover </a:t>
            </a:r>
            <a:r>
              <a:rPr lang="en-US" b="1" dirty="0">
                <a:solidFill>
                  <a:srgbClr val="EAC968"/>
                </a:solidFill>
                <a:latin typeface="Courier"/>
                <a:cs typeface="Courier"/>
              </a:rPr>
              <a:t>yourself up </a:t>
            </a:r>
            <a:r>
              <a:rPr lang="en-US" b="1" dirty="0" smtClean="0">
                <a:solidFill>
                  <a:srgbClr val="EAC968"/>
                </a:solidFill>
                <a:latin typeface="Courier"/>
                <a:cs typeface="Courier"/>
              </a:rPr>
              <a:t>properly</a:t>
            </a:r>
            <a:endParaRPr lang="en-GB" b="1" dirty="0">
              <a:solidFill>
                <a:srgbClr val="EAC968"/>
              </a:solidFill>
              <a:latin typeface="Courier"/>
              <a:cs typeface="Courier"/>
            </a:endParaRPr>
          </a:p>
          <a:p>
            <a:pPr marL="0" indent="0">
              <a:buNone/>
            </a:pPr>
            <a:r>
              <a:rPr lang="en-US" dirty="0">
                <a:solidFill>
                  <a:srgbClr val="EEE4CD"/>
                </a:solidFill>
                <a:latin typeface="Courier"/>
                <a:cs typeface="Courier"/>
              </a:rPr>
              <a:t>09 KAT:     Well yeah but (0.5) oh</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10          (1.3)</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11 KAT:     There's dirt all round the back of my (0.6) [thing</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12 FAB:                                                 [Yeah</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13          (0.6)</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14 FAB:     And whose fault is that  </a:t>
            </a:r>
            <a:endParaRPr lang="en-GB" dirty="0">
              <a:solidFill>
                <a:srgbClr val="EEE4CD"/>
              </a:solidFill>
              <a:latin typeface="Courier"/>
              <a:cs typeface="Courier"/>
            </a:endParaRPr>
          </a:p>
          <a:p>
            <a:pPr marL="0" indent="0">
              <a:buNone/>
            </a:pPr>
            <a:r>
              <a:rPr lang="en-US" dirty="0">
                <a:solidFill>
                  <a:srgbClr val="EEE4CD"/>
                </a:solidFill>
                <a:latin typeface="Courier"/>
                <a:cs typeface="Courier"/>
              </a:rPr>
              <a:t>15          (0.7)</a:t>
            </a:r>
            <a:endParaRPr lang="en-GB" dirty="0">
              <a:solidFill>
                <a:srgbClr val="EEE4CD"/>
              </a:solidFill>
              <a:latin typeface="Courier"/>
              <a:cs typeface="Courier"/>
            </a:endParaRPr>
          </a:p>
          <a:p>
            <a:endParaRPr lang="en-US" dirty="0"/>
          </a:p>
        </p:txBody>
      </p:sp>
    </p:spTree>
    <p:extLst>
      <p:ext uri="{BB962C8B-B14F-4D97-AF65-F5344CB8AC3E}">
        <p14:creationId xmlns:p14="http://schemas.microsoft.com/office/powerpoint/2010/main" val="418668516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Positive Prohibition</a:t>
            </a:r>
            <a:endParaRPr lang="en-US" dirty="0"/>
          </a:p>
        </p:txBody>
      </p:sp>
      <p:sp>
        <p:nvSpPr>
          <p:cNvPr id="9" name="TextBox 8"/>
          <p:cNvSpPr txBox="1"/>
          <p:nvPr/>
        </p:nvSpPr>
        <p:spPr>
          <a:xfrm>
            <a:off x="457201" y="1102584"/>
            <a:ext cx="8229600" cy="461665"/>
          </a:xfrm>
          <a:prstGeom prst="rect">
            <a:avLst/>
          </a:prstGeom>
          <a:noFill/>
        </p:spPr>
        <p:txBody>
          <a:bodyPr wrap="square" rtlCol="0">
            <a:spAutoFit/>
          </a:bodyPr>
          <a:lstStyle/>
          <a:p>
            <a:pPr algn="ctr"/>
            <a:r>
              <a:rPr lang="en-US" sz="2400" dirty="0" smtClean="0">
                <a:solidFill>
                  <a:schemeClr val="accent5">
                    <a:lumMod val="20000"/>
                    <a:lumOff val="80000"/>
                  </a:schemeClr>
                </a:solidFill>
              </a:rPr>
              <a:t>“Leave leave leave please” versus “Don’t take my potato”</a:t>
            </a:r>
            <a:endParaRPr lang="en-US" sz="2400" dirty="0">
              <a:solidFill>
                <a:schemeClr val="accent5">
                  <a:lumMod val="20000"/>
                  <a:lumOff val="80000"/>
                </a:schemeClr>
              </a:solidFill>
            </a:endParaRPr>
          </a:p>
        </p:txBody>
      </p:sp>
      <p:sp>
        <p:nvSpPr>
          <p:cNvPr id="3" name="Content Placeholder 2"/>
          <p:cNvSpPr>
            <a:spLocks noGrp="1"/>
          </p:cNvSpPr>
          <p:nvPr>
            <p:ph idx="1"/>
          </p:nvPr>
        </p:nvSpPr>
        <p:spPr/>
        <p:txBody>
          <a:bodyPr/>
          <a:lstStyle/>
          <a:p>
            <a:endParaRPr lang="en-GB"/>
          </a:p>
        </p:txBody>
      </p:sp>
    </p:spTree>
    <p:extLst>
      <p:ext uri="{BB962C8B-B14F-4D97-AF65-F5344CB8AC3E}">
        <p14:creationId xmlns:p14="http://schemas.microsoft.com/office/powerpoint/2010/main" val="568309183"/>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 6: FA02_06:52 Obstruction</a:t>
            </a:r>
            <a:endParaRPr lang="en-US" dirty="0"/>
          </a:p>
        </p:txBody>
      </p:sp>
      <p:sp>
        <p:nvSpPr>
          <p:cNvPr id="3" name="Content Placeholder 2"/>
          <p:cNvSpPr>
            <a:spLocks noGrp="1"/>
          </p:cNvSpPr>
          <p:nvPr>
            <p:ph idx="1"/>
          </p:nvPr>
        </p:nvSpPr>
        <p:spPr>
          <a:xfrm>
            <a:off x="115450" y="1102584"/>
            <a:ext cx="9028550" cy="5566103"/>
          </a:xfrm>
        </p:spPr>
        <p:txBody>
          <a:bodyPr>
            <a:normAutofit fontScale="55000" lnSpcReduction="20000"/>
          </a:bodyPr>
          <a:lstStyle/>
          <a:p>
            <a:pPr marL="0" indent="0">
              <a:buNone/>
            </a:pPr>
            <a:r>
              <a:rPr lang="en-US" dirty="0" smtClean="0">
                <a:solidFill>
                  <a:schemeClr val="tx2">
                    <a:lumMod val="20000"/>
                    <a:lumOff val="80000"/>
                  </a:schemeClr>
                </a:solidFill>
                <a:latin typeface="Courier"/>
                <a:cs typeface="Courier"/>
              </a:rPr>
              <a:t>05 </a:t>
            </a:r>
            <a:r>
              <a:rPr lang="en-US" dirty="0" err="1">
                <a:solidFill>
                  <a:schemeClr val="tx2">
                    <a:lumMod val="20000"/>
                    <a:lumOff val="80000"/>
                  </a:schemeClr>
                </a:solidFill>
                <a:latin typeface="Courier"/>
                <a:cs typeface="Courier"/>
              </a:rPr>
              <a:t>Jes</a:t>
            </a:r>
            <a:r>
              <a:rPr lang="en-US" dirty="0">
                <a:solidFill>
                  <a:schemeClr val="tx2">
                    <a:lumMod val="20000"/>
                    <a:lumOff val="80000"/>
                  </a:schemeClr>
                </a:solidFill>
                <a:latin typeface="Courier"/>
                <a:cs typeface="Courier"/>
              </a:rPr>
              <a:t>:   [WE </a:t>
            </a:r>
            <a:r>
              <a:rPr lang="en-US" u="sng" dirty="0">
                <a:solidFill>
                  <a:schemeClr val="tx2">
                    <a:lumMod val="20000"/>
                    <a:lumOff val="80000"/>
                  </a:schemeClr>
                </a:solidFill>
                <a:latin typeface="Courier"/>
                <a:cs typeface="Courier"/>
              </a:rPr>
              <a:t>LI:</a:t>
            </a:r>
            <a:r>
              <a:rPr lang="en-US" dirty="0">
                <a:solidFill>
                  <a:schemeClr val="tx2">
                    <a:lumMod val="20000"/>
                    <a:lumOff val="80000"/>
                  </a:schemeClr>
                </a:solidFill>
                <a:latin typeface="Courier"/>
                <a:cs typeface="Courier"/>
              </a:rPr>
              <a:t>’E THA’::  ] ((points to </a:t>
            </a:r>
            <a:r>
              <a:rPr lang="en-US" dirty="0" smtClean="0">
                <a:solidFill>
                  <a:schemeClr val="tx2">
                    <a:lumMod val="20000"/>
                    <a:lumOff val="80000"/>
                  </a:schemeClr>
                </a:solidFill>
                <a:latin typeface="Courier"/>
                <a:cs typeface="Courier"/>
              </a:rPr>
              <a:t>mash </a:t>
            </a:r>
            <a:r>
              <a:rPr lang="en-US" dirty="0">
                <a:solidFill>
                  <a:schemeClr val="tx2">
                    <a:lumMod val="20000"/>
                    <a:lumOff val="80000"/>
                  </a:schemeClr>
                </a:solidFill>
                <a:latin typeface="Courier"/>
                <a:cs typeface="Courier"/>
              </a:rPr>
              <a:t>on dad’s plate))</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06 Dad:   We </a:t>
            </a:r>
            <a:r>
              <a:rPr lang="en-US" u="sng" dirty="0">
                <a:solidFill>
                  <a:schemeClr val="tx2">
                    <a:lumMod val="20000"/>
                    <a:lumOff val="80000"/>
                  </a:schemeClr>
                </a:solidFill>
                <a:latin typeface="Courier"/>
                <a:cs typeface="Courier"/>
              </a:rPr>
              <a:t>do:</a:t>
            </a:r>
            <a:endParaRPr lang="en-GB" dirty="0">
              <a:solidFill>
                <a:schemeClr val="tx2">
                  <a:lumMod val="20000"/>
                  <a:lumOff val="80000"/>
                </a:schemeClr>
              </a:solidFill>
              <a:latin typeface="Courier"/>
              <a:cs typeface="Courier"/>
            </a:endParaRPr>
          </a:p>
          <a:p>
            <a:pPr marL="0" indent="0">
              <a:buNone/>
            </a:pPr>
            <a:r>
              <a:rPr lang="it-IT" dirty="0">
                <a:solidFill>
                  <a:schemeClr val="tx2">
                    <a:lumMod val="20000"/>
                    <a:lumOff val="80000"/>
                  </a:schemeClr>
                </a:solidFill>
                <a:latin typeface="Courier"/>
                <a:cs typeface="Courier"/>
              </a:rPr>
              <a:t>07 </a:t>
            </a:r>
            <a:r>
              <a:rPr lang="it-IT" dirty="0" err="1">
                <a:solidFill>
                  <a:schemeClr val="tx2">
                    <a:lumMod val="20000"/>
                    <a:lumOff val="80000"/>
                  </a:schemeClr>
                </a:solidFill>
                <a:latin typeface="Courier"/>
                <a:cs typeface="Courier"/>
              </a:rPr>
              <a:t>Mum</a:t>
            </a:r>
            <a:r>
              <a:rPr lang="it-IT" dirty="0">
                <a:solidFill>
                  <a:schemeClr val="tx2">
                    <a:lumMod val="20000"/>
                    <a:lumOff val="80000"/>
                  </a:schemeClr>
                </a:solidFill>
                <a:latin typeface="Courier"/>
                <a:cs typeface="Courier"/>
              </a:rPr>
              <a:t>:   </a:t>
            </a:r>
            <a:r>
              <a:rPr lang="it-IT" dirty="0" err="1">
                <a:solidFill>
                  <a:schemeClr val="tx2">
                    <a:lumMod val="20000"/>
                    <a:lumOff val="80000"/>
                  </a:schemeClr>
                </a:solidFill>
                <a:latin typeface="Courier"/>
                <a:cs typeface="Courier"/>
              </a:rPr>
              <a:t>You</a:t>
            </a:r>
            <a:r>
              <a:rPr lang="it-IT" dirty="0">
                <a:solidFill>
                  <a:schemeClr val="tx2">
                    <a:lumMod val="20000"/>
                    <a:lumOff val="80000"/>
                  </a:schemeClr>
                </a:solidFill>
                <a:latin typeface="Courier"/>
                <a:cs typeface="Courier"/>
              </a:rPr>
              <a:t> </a:t>
            </a:r>
            <a:r>
              <a:rPr lang="it-IT" u="sng" dirty="0" err="1">
                <a:solidFill>
                  <a:schemeClr val="tx2">
                    <a:lumMod val="20000"/>
                    <a:lumOff val="80000"/>
                  </a:schemeClr>
                </a:solidFill>
                <a:latin typeface="Courier"/>
                <a:cs typeface="Courier"/>
              </a:rPr>
              <a:t>li</a:t>
            </a:r>
            <a:r>
              <a:rPr lang="it-IT" dirty="0" err="1">
                <a:solidFill>
                  <a:schemeClr val="tx2">
                    <a:lumMod val="20000"/>
                    <a:lumOff val="80000"/>
                  </a:schemeClr>
                </a:solidFill>
                <a:latin typeface="Courier"/>
                <a:cs typeface="Courier"/>
              </a:rPr>
              <a:t>:ke</a:t>
            </a:r>
            <a:r>
              <a:rPr lang="it-IT" dirty="0">
                <a:solidFill>
                  <a:schemeClr val="tx2">
                    <a:lumMod val="20000"/>
                    <a:lumOff val="80000"/>
                  </a:schemeClr>
                </a:solidFill>
                <a:latin typeface="Courier"/>
                <a:cs typeface="Courier"/>
              </a:rPr>
              <a:t> </a:t>
            </a:r>
            <a:r>
              <a:rPr lang="en-US" dirty="0">
                <a:solidFill>
                  <a:schemeClr val="tx2">
                    <a:lumMod val="20000"/>
                    <a:lumOff val="80000"/>
                  </a:schemeClr>
                </a:solidFill>
                <a:latin typeface="Courier"/>
                <a:cs typeface="Courier"/>
                <a:sym typeface="Wingdings 3"/>
              </a:rPr>
              <a:t></a:t>
            </a:r>
            <a:r>
              <a:rPr lang="it-IT" u="sng" dirty="0">
                <a:solidFill>
                  <a:schemeClr val="tx2">
                    <a:lumMod val="20000"/>
                    <a:lumOff val="80000"/>
                  </a:schemeClr>
                </a:solidFill>
                <a:latin typeface="Courier"/>
                <a:cs typeface="Courier"/>
              </a:rPr>
              <a:t>ch</a:t>
            </a:r>
            <a:r>
              <a:rPr lang="it-IT" dirty="0">
                <a:solidFill>
                  <a:schemeClr val="tx2">
                    <a:lumMod val="20000"/>
                    <a:lumOff val="80000"/>
                  </a:schemeClr>
                </a:solidFill>
                <a:latin typeface="Courier"/>
                <a:cs typeface="Courier"/>
              </a:rPr>
              <a:t>i::</a:t>
            </a:r>
            <a:r>
              <a:rPr lang="it-IT" dirty="0" err="1">
                <a:solidFill>
                  <a:schemeClr val="tx2">
                    <a:lumMod val="20000"/>
                    <a:lumOff val="80000"/>
                  </a:schemeClr>
                </a:solidFill>
                <a:latin typeface="Courier"/>
                <a:cs typeface="Courier"/>
              </a:rPr>
              <a:t>ps</a:t>
            </a:r>
            <a:endParaRPr lang="en-GB" dirty="0">
              <a:solidFill>
                <a:schemeClr val="tx2">
                  <a:lumMod val="20000"/>
                  <a:lumOff val="80000"/>
                </a:schemeClr>
              </a:solidFill>
              <a:latin typeface="Courier"/>
              <a:cs typeface="Courier"/>
            </a:endParaRPr>
          </a:p>
          <a:p>
            <a:pPr marL="0" indent="0">
              <a:buNone/>
            </a:pPr>
            <a:r>
              <a:rPr lang="it-IT" dirty="0">
                <a:solidFill>
                  <a:schemeClr val="tx2">
                    <a:lumMod val="20000"/>
                    <a:lumOff val="80000"/>
                  </a:schemeClr>
                </a:solidFill>
                <a:latin typeface="Courier"/>
                <a:cs typeface="Courier"/>
              </a:rPr>
              <a:t>08        </a:t>
            </a:r>
            <a:r>
              <a:rPr lang="en-US" dirty="0">
                <a:solidFill>
                  <a:schemeClr val="tx2">
                    <a:lumMod val="20000"/>
                    <a:lumOff val="80000"/>
                  </a:schemeClr>
                </a:solidFill>
                <a:latin typeface="Courier"/>
                <a:cs typeface="Courier"/>
              </a:rPr>
              <a:t>(0.8) ((– Jess starts to reach towards dad’s mash))</a:t>
            </a:r>
            <a:endParaRPr lang="en-GB" dirty="0">
              <a:solidFill>
                <a:schemeClr val="tx2">
                  <a:lumMod val="20000"/>
                  <a:lumOff val="80000"/>
                </a:schemeClr>
              </a:solidFill>
              <a:latin typeface="Courier"/>
              <a:cs typeface="Courier"/>
            </a:endParaRPr>
          </a:p>
          <a:p>
            <a:pPr marL="0" indent="0">
              <a:buNone/>
            </a:pPr>
            <a:r>
              <a:rPr lang="pt-BR" dirty="0">
                <a:solidFill>
                  <a:schemeClr val="tx2">
                    <a:lumMod val="20000"/>
                    <a:lumOff val="80000"/>
                  </a:schemeClr>
                </a:solidFill>
                <a:latin typeface="Courier"/>
                <a:cs typeface="Courier"/>
              </a:rPr>
              <a:t>09 </a:t>
            </a:r>
            <a:r>
              <a:rPr lang="pt-BR" dirty="0" err="1">
                <a:solidFill>
                  <a:schemeClr val="tx2">
                    <a:lumMod val="20000"/>
                    <a:lumOff val="80000"/>
                  </a:schemeClr>
                </a:solidFill>
                <a:latin typeface="Courier"/>
                <a:cs typeface="Courier"/>
              </a:rPr>
              <a:t>Emi</a:t>
            </a:r>
            <a:r>
              <a:rPr lang="pt-BR" dirty="0">
                <a:solidFill>
                  <a:schemeClr val="tx2">
                    <a:lumMod val="20000"/>
                    <a:lumOff val="80000"/>
                  </a:schemeClr>
                </a:solidFill>
                <a:latin typeface="Courier"/>
                <a:cs typeface="Courier"/>
              </a:rPr>
              <a:t>:   Um				   </a:t>
            </a:r>
            <a:endParaRPr lang="en-GB" dirty="0">
              <a:solidFill>
                <a:schemeClr val="tx2">
                  <a:lumMod val="20000"/>
                  <a:lumOff val="80000"/>
                </a:schemeClr>
              </a:solidFill>
              <a:latin typeface="Courier"/>
              <a:cs typeface="Courier"/>
            </a:endParaRPr>
          </a:p>
          <a:p>
            <a:pPr marL="0" indent="0">
              <a:buNone/>
            </a:pPr>
            <a:r>
              <a:rPr lang="pt-BR" dirty="0">
                <a:solidFill>
                  <a:schemeClr val="tx2">
                    <a:lumMod val="20000"/>
                    <a:lumOff val="80000"/>
                  </a:schemeClr>
                </a:solidFill>
                <a:latin typeface="Courier"/>
                <a:cs typeface="Courier"/>
              </a:rPr>
              <a:t>10 </a:t>
            </a:r>
            <a:r>
              <a:rPr lang="pt-BR" dirty="0" err="1">
                <a:solidFill>
                  <a:schemeClr val="tx2">
                    <a:lumMod val="20000"/>
                    <a:lumOff val="80000"/>
                  </a:schemeClr>
                </a:solidFill>
                <a:latin typeface="Courier"/>
                <a:cs typeface="Courier"/>
              </a:rPr>
              <a:t>Mum</a:t>
            </a:r>
            <a:r>
              <a:rPr lang="pt-BR" dirty="0">
                <a:solidFill>
                  <a:schemeClr val="tx2">
                    <a:lumMod val="20000"/>
                    <a:lumOff val="80000"/>
                  </a:schemeClr>
                </a:solidFill>
                <a:latin typeface="Courier"/>
                <a:cs typeface="Courier"/>
              </a:rPr>
              <a:t>:   </a:t>
            </a:r>
            <a:r>
              <a:rPr lang="pt-BR" u="sng" dirty="0" err="1">
                <a:solidFill>
                  <a:schemeClr val="tx2">
                    <a:lumMod val="20000"/>
                    <a:lumOff val="80000"/>
                  </a:schemeClr>
                </a:solidFill>
                <a:latin typeface="Courier"/>
                <a:cs typeface="Courier"/>
              </a:rPr>
              <a:t>A</a:t>
            </a:r>
            <a:r>
              <a:rPr lang="pt-BR" dirty="0" err="1">
                <a:solidFill>
                  <a:schemeClr val="tx2">
                    <a:lumMod val="20000"/>
                    <a:lumOff val="80000"/>
                  </a:schemeClr>
                </a:solidFill>
                <a:latin typeface="Courier"/>
                <a:cs typeface="Courier"/>
              </a:rPr>
              <a:t>:n</a:t>
            </a:r>
            <a:r>
              <a:rPr lang="pt-BR" dirty="0">
                <a:solidFill>
                  <a:schemeClr val="tx2">
                    <a:lumMod val="20000"/>
                    <a:lumOff val="80000"/>
                  </a:schemeClr>
                </a:solidFill>
                <a:latin typeface="Courier"/>
                <a:cs typeface="Courier"/>
              </a:rPr>
              <a:t>’ um [</a:t>
            </a:r>
            <a:r>
              <a:rPr lang="pt-BR" dirty="0" err="1">
                <a:solidFill>
                  <a:schemeClr val="tx2">
                    <a:lumMod val="20000"/>
                    <a:lumOff val="80000"/>
                  </a:schemeClr>
                </a:solidFill>
                <a:latin typeface="Courier"/>
                <a:cs typeface="Courier"/>
              </a:rPr>
              <a:t>you</a:t>
            </a:r>
            <a:r>
              <a:rPr lang="pt-BR" dirty="0">
                <a:solidFill>
                  <a:schemeClr val="tx2">
                    <a:lumMod val="20000"/>
                    <a:lumOff val="80000"/>
                  </a:schemeClr>
                </a:solidFill>
                <a:latin typeface="Courier"/>
                <a:cs typeface="Courier"/>
              </a:rPr>
              <a:t>-]			   </a:t>
            </a:r>
            <a:endParaRPr lang="en-GB" dirty="0">
              <a:solidFill>
                <a:schemeClr val="tx2">
                  <a:lumMod val="20000"/>
                  <a:lumOff val="80000"/>
                </a:schemeClr>
              </a:solidFill>
              <a:latin typeface="Courier"/>
              <a:cs typeface="Courier"/>
            </a:endParaRPr>
          </a:p>
          <a:p>
            <a:pPr marL="0" indent="0">
              <a:buNone/>
            </a:pPr>
            <a:r>
              <a:rPr lang="pt-BR" b="1" dirty="0">
                <a:solidFill>
                  <a:srgbClr val="EAC968"/>
                </a:solidFill>
                <a:latin typeface="Courier"/>
                <a:cs typeface="Courier"/>
              </a:rPr>
              <a:t>11 </a:t>
            </a:r>
            <a:r>
              <a:rPr lang="pt-BR" b="1" dirty="0" err="1">
                <a:solidFill>
                  <a:srgbClr val="EAC968"/>
                </a:solidFill>
                <a:latin typeface="Courier"/>
                <a:cs typeface="Courier"/>
              </a:rPr>
              <a:t>Dad</a:t>
            </a:r>
            <a:r>
              <a:rPr lang="pt-BR" b="1" dirty="0">
                <a:solidFill>
                  <a:srgbClr val="EAC968"/>
                </a:solidFill>
                <a:latin typeface="Courier"/>
                <a:cs typeface="Courier"/>
              </a:rPr>
              <a:t>:           [LE  ]AVE </a:t>
            </a:r>
            <a:r>
              <a:rPr lang="pt-BR" b="1" dirty="0" err="1">
                <a:solidFill>
                  <a:srgbClr val="EAC968"/>
                </a:solidFill>
                <a:latin typeface="Courier"/>
                <a:cs typeface="Courier"/>
              </a:rPr>
              <a:t>leave</a:t>
            </a:r>
            <a:r>
              <a:rPr lang="pt-BR" b="1" dirty="0">
                <a:solidFill>
                  <a:srgbClr val="EAC968"/>
                </a:solidFill>
                <a:latin typeface="Courier"/>
                <a:cs typeface="Courier"/>
              </a:rPr>
              <a:t> </a:t>
            </a:r>
            <a:r>
              <a:rPr lang="pt-BR" b="1" dirty="0" err="1">
                <a:solidFill>
                  <a:srgbClr val="EAC968"/>
                </a:solidFill>
                <a:latin typeface="Courier"/>
                <a:cs typeface="Courier"/>
              </a:rPr>
              <a:t>leave</a:t>
            </a:r>
            <a:r>
              <a:rPr lang="pt-BR" b="1" dirty="0">
                <a:solidFill>
                  <a:srgbClr val="EAC968"/>
                </a:solidFill>
                <a:latin typeface="Courier"/>
                <a:cs typeface="Courier"/>
              </a:rPr>
              <a:t> </a:t>
            </a:r>
            <a:r>
              <a:rPr lang="pt-BR" b="1" dirty="0" err="1">
                <a:solidFill>
                  <a:srgbClr val="EAC968"/>
                </a:solidFill>
                <a:latin typeface="Courier"/>
                <a:cs typeface="Courier"/>
              </a:rPr>
              <a:t>plea</a:t>
            </a:r>
            <a:r>
              <a:rPr lang="pt-BR" b="1" dirty="0">
                <a:solidFill>
                  <a:srgbClr val="EAC968"/>
                </a:solidFill>
                <a:latin typeface="Courier"/>
                <a:cs typeface="Courier"/>
              </a:rPr>
              <a:t>-]</a:t>
            </a:r>
            <a:r>
              <a:rPr lang="pt-BR" dirty="0">
                <a:solidFill>
                  <a:schemeClr val="tx2">
                    <a:lumMod val="20000"/>
                    <a:lumOff val="80000"/>
                  </a:schemeClr>
                </a:solidFill>
                <a:latin typeface="Courier"/>
                <a:cs typeface="Courier"/>
              </a:rPr>
              <a:t> </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12 Emi:           [</a:t>
            </a:r>
            <a:r>
              <a:rPr lang="en-US" u="sng" dirty="0">
                <a:solidFill>
                  <a:schemeClr val="tx2">
                    <a:lumMod val="20000"/>
                    <a:lumOff val="80000"/>
                  </a:schemeClr>
                </a:solidFill>
                <a:latin typeface="Courier"/>
                <a:cs typeface="Courier"/>
              </a:rPr>
              <a:t>Roa</a:t>
            </a:r>
            <a:r>
              <a:rPr lang="en-US" dirty="0">
                <a:solidFill>
                  <a:schemeClr val="tx2">
                    <a:lumMod val="20000"/>
                    <a:lumOff val="80000"/>
                  </a:schemeClr>
                </a:solidFill>
                <a:latin typeface="Courier"/>
                <a:cs typeface="Courier"/>
              </a:rPr>
              <a:t>st                </a:t>
            </a:r>
            <a:r>
              <a:rPr lang="en-US" dirty="0" err="1">
                <a:solidFill>
                  <a:schemeClr val="tx2">
                    <a:lumMod val="20000"/>
                    <a:lumOff val="80000"/>
                  </a:schemeClr>
                </a:solidFill>
                <a:latin typeface="Courier"/>
                <a:cs typeface="Courier"/>
              </a:rPr>
              <a:t>po</a:t>
            </a:r>
            <a:r>
              <a:rPr lang="en-US" dirty="0">
                <a:solidFill>
                  <a:schemeClr val="tx2">
                    <a:lumMod val="20000"/>
                    <a:lumOff val="80000"/>
                  </a:schemeClr>
                </a:solidFill>
                <a:latin typeface="Courier"/>
                <a:cs typeface="Courier"/>
              </a:rPr>
              <a:t>   ]</a:t>
            </a:r>
            <a:r>
              <a:rPr lang="en-US" u="sng" dirty="0" err="1">
                <a:solidFill>
                  <a:schemeClr val="tx2">
                    <a:lumMod val="20000"/>
                    <a:lumOff val="80000"/>
                  </a:schemeClr>
                </a:solidFill>
                <a:latin typeface="Courier"/>
                <a:cs typeface="Courier"/>
              </a:rPr>
              <a:t>ta</a:t>
            </a:r>
            <a:r>
              <a:rPr lang="en-US" dirty="0" err="1">
                <a:solidFill>
                  <a:schemeClr val="tx2">
                    <a:lumMod val="20000"/>
                    <a:lumOff val="80000"/>
                  </a:schemeClr>
                </a:solidFill>
                <a:latin typeface="Courier"/>
                <a:cs typeface="Courier"/>
              </a:rPr>
              <a:t>:toes</a:t>
            </a:r>
            <a:r>
              <a:rPr lang="en-US" dirty="0">
                <a:solidFill>
                  <a:schemeClr val="tx2">
                    <a:lumMod val="20000"/>
                    <a:lumOff val="80000"/>
                  </a:schemeClr>
                </a:solidFill>
                <a:latin typeface="Courier"/>
                <a:cs typeface="Courier"/>
              </a:rPr>
              <a:t> </a:t>
            </a:r>
            <a:endParaRPr lang="en-GB" dirty="0">
              <a:solidFill>
                <a:schemeClr val="tx2">
                  <a:lumMod val="20000"/>
                  <a:lumOff val="80000"/>
                </a:schemeClr>
              </a:solidFill>
              <a:latin typeface="Courier"/>
              <a:cs typeface="Courier"/>
            </a:endParaRPr>
          </a:p>
          <a:p>
            <a:pPr marL="0" indent="0">
              <a:buNone/>
            </a:pPr>
            <a:r>
              <a:rPr lang="pt-BR" dirty="0">
                <a:solidFill>
                  <a:schemeClr val="tx2">
                    <a:lumMod val="20000"/>
                    <a:lumOff val="80000"/>
                  </a:schemeClr>
                </a:solidFill>
                <a:latin typeface="Courier"/>
                <a:cs typeface="Courier"/>
              </a:rPr>
              <a:t>13 </a:t>
            </a:r>
            <a:r>
              <a:rPr lang="pt-BR" dirty="0" err="1">
                <a:solidFill>
                  <a:schemeClr val="tx2">
                    <a:lumMod val="20000"/>
                    <a:lumOff val="80000"/>
                  </a:schemeClr>
                </a:solidFill>
                <a:latin typeface="Courier"/>
                <a:cs typeface="Courier"/>
              </a:rPr>
              <a:t>Jes</a:t>
            </a:r>
            <a:r>
              <a:rPr lang="pt-BR" dirty="0">
                <a:solidFill>
                  <a:schemeClr val="tx2">
                    <a:lumMod val="20000"/>
                    <a:lumOff val="80000"/>
                  </a:schemeClr>
                </a:solidFill>
                <a:latin typeface="Courier"/>
                <a:cs typeface="Courier"/>
              </a:rPr>
              <a:t>:   [</a:t>
            </a:r>
            <a:r>
              <a:rPr lang="pt-BR" u="sng" dirty="0" err="1">
                <a:solidFill>
                  <a:schemeClr val="tx2">
                    <a:lumMod val="20000"/>
                    <a:lumOff val="80000"/>
                  </a:schemeClr>
                </a:solidFill>
                <a:latin typeface="Courier"/>
                <a:cs typeface="Courier"/>
              </a:rPr>
              <a:t>I</a:t>
            </a:r>
            <a:r>
              <a:rPr lang="pt-BR" dirty="0">
                <a:solidFill>
                  <a:schemeClr val="tx2">
                    <a:lumMod val="20000"/>
                    <a:lumOff val="80000"/>
                  </a:schemeClr>
                </a:solidFill>
                <a:latin typeface="Courier"/>
                <a:cs typeface="Courier"/>
              </a:rPr>
              <a:t>: </a:t>
            </a:r>
            <a:r>
              <a:rPr lang="pt-BR" dirty="0" err="1">
                <a:solidFill>
                  <a:schemeClr val="tx2">
                    <a:lumMod val="20000"/>
                    <a:lumOff val="80000"/>
                  </a:schemeClr>
                </a:solidFill>
                <a:latin typeface="Courier"/>
                <a:cs typeface="Courier"/>
              </a:rPr>
              <a:t>w</a:t>
            </a:r>
            <a:r>
              <a:rPr lang="pt-BR" u="sng" dirty="0" err="1">
                <a:solidFill>
                  <a:schemeClr val="tx2">
                    <a:lumMod val="20000"/>
                    <a:lumOff val="80000"/>
                  </a:schemeClr>
                </a:solidFill>
                <a:latin typeface="Courier"/>
                <a:cs typeface="Courier"/>
              </a:rPr>
              <a:t>a</a:t>
            </a:r>
            <a:r>
              <a:rPr lang="pt-BR" dirty="0" err="1">
                <a:solidFill>
                  <a:schemeClr val="tx2">
                    <a:lumMod val="20000"/>
                    <a:lumOff val="80000"/>
                  </a:schemeClr>
                </a:solidFill>
                <a:latin typeface="Courier"/>
                <a:cs typeface="Courier"/>
              </a:rPr>
              <a:t>:n</a:t>
            </a:r>
            <a:r>
              <a:rPr lang="pt-BR" dirty="0">
                <a:solidFill>
                  <a:schemeClr val="tx2">
                    <a:lumMod val="20000"/>
                    <a:lumOff val="80000"/>
                  </a:schemeClr>
                </a:solidFill>
                <a:latin typeface="Courier"/>
                <a:cs typeface="Courier"/>
              </a:rPr>
              <a:t>’ </a:t>
            </a:r>
            <a:r>
              <a:rPr lang="pt-BR" u="sng" dirty="0">
                <a:solidFill>
                  <a:schemeClr val="tx2">
                    <a:lumMod val="20000"/>
                    <a:lumOff val="80000"/>
                  </a:schemeClr>
                </a:solidFill>
                <a:latin typeface="Courier"/>
                <a:cs typeface="Courier"/>
              </a:rPr>
              <a:t>so</a:t>
            </a:r>
            <a:r>
              <a:rPr lang="pt-BR" dirty="0">
                <a:solidFill>
                  <a:schemeClr val="tx2">
                    <a:lumMod val="20000"/>
                    <a:lumOff val="80000"/>
                  </a:schemeClr>
                </a:solidFill>
                <a:latin typeface="Courier"/>
                <a:cs typeface="Courier"/>
              </a:rPr>
              <a:t>me o’ </a:t>
            </a:r>
            <a:r>
              <a:rPr lang="pt-BR" u="sng" dirty="0" err="1">
                <a:solidFill>
                  <a:schemeClr val="tx2">
                    <a:lumMod val="20000"/>
                    <a:lumOff val="80000"/>
                  </a:schemeClr>
                </a:solidFill>
                <a:latin typeface="Courier"/>
                <a:cs typeface="Courier"/>
              </a:rPr>
              <a:t>i</a:t>
            </a:r>
            <a:r>
              <a:rPr lang="pt-BR" dirty="0">
                <a:solidFill>
                  <a:schemeClr val="tx2">
                    <a:lumMod val="20000"/>
                    <a:lumOff val="80000"/>
                  </a:schemeClr>
                </a:solidFill>
                <a:latin typeface="Courier"/>
                <a:cs typeface="Courier"/>
              </a:rPr>
              <a:t>’:  ]</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14 </a:t>
            </a:r>
            <a:r>
              <a:rPr lang="en-US" dirty="0" err="1">
                <a:solidFill>
                  <a:schemeClr val="tx2">
                    <a:lumMod val="20000"/>
                    <a:lumOff val="80000"/>
                  </a:schemeClr>
                </a:solidFill>
                <a:latin typeface="Courier"/>
                <a:cs typeface="Courier"/>
              </a:rPr>
              <a:t>Jes</a:t>
            </a:r>
            <a:r>
              <a:rPr lang="en-US" dirty="0">
                <a:solidFill>
                  <a:schemeClr val="tx2">
                    <a:lumMod val="20000"/>
                    <a:lumOff val="80000"/>
                  </a:schemeClr>
                </a:solidFill>
                <a:latin typeface="Courier"/>
                <a:cs typeface="Courier"/>
              </a:rPr>
              <a:t>:   [((moves her arm back))]</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15 Emi:   [like </a:t>
            </a:r>
            <a:r>
              <a:rPr lang="en-US" u="sng" dirty="0">
                <a:solidFill>
                  <a:schemeClr val="tx2">
                    <a:lumMod val="20000"/>
                    <a:lumOff val="80000"/>
                  </a:schemeClr>
                </a:solidFill>
                <a:latin typeface="Courier"/>
                <a:cs typeface="Courier"/>
              </a:rPr>
              <a:t>thi</a:t>
            </a:r>
            <a:r>
              <a:rPr lang="en-US" dirty="0">
                <a:solidFill>
                  <a:schemeClr val="tx2">
                    <a:lumMod val="20000"/>
                    <a:lumOff val="80000"/>
                  </a:schemeClr>
                </a:solidFill>
                <a:latin typeface="Courier"/>
                <a:cs typeface="Courier"/>
              </a:rPr>
              <a:t>s:         </a:t>
            </a:r>
            <a:r>
              <a:rPr lang="en-US" dirty="0" smtClean="0">
                <a:solidFill>
                  <a:schemeClr val="tx2">
                    <a:lumMod val="20000"/>
                    <a:lumOff val="80000"/>
                  </a:schemeClr>
                </a:solidFill>
                <a:latin typeface="Courier"/>
                <a:cs typeface="Courier"/>
              </a:rPr>
              <a:t>]</a:t>
            </a:r>
            <a:r>
              <a:rPr lang="en-US" dirty="0">
                <a:solidFill>
                  <a:schemeClr val="tx2">
                    <a:lumMod val="20000"/>
                    <a:lumOff val="80000"/>
                  </a:schemeClr>
                </a:solidFill>
                <a:latin typeface="Courier"/>
                <a:cs typeface="Courier"/>
              </a:rPr>
              <a:t>[</a:t>
            </a:r>
            <a:r>
              <a:rPr lang="en-US" u="sng" dirty="0" err="1">
                <a:solidFill>
                  <a:schemeClr val="tx2">
                    <a:lumMod val="20000"/>
                    <a:lumOff val="80000"/>
                  </a:schemeClr>
                </a:solidFill>
                <a:latin typeface="Courier"/>
                <a:cs typeface="Courier"/>
              </a:rPr>
              <a:t>Th</a:t>
            </a:r>
            <a:r>
              <a:rPr lang="en-US" dirty="0" err="1">
                <a:solidFill>
                  <a:schemeClr val="tx2">
                    <a:lumMod val="20000"/>
                    <a:lumOff val="80000"/>
                  </a:schemeClr>
                </a:solidFill>
                <a:latin typeface="Courier"/>
                <a:cs typeface="Courier"/>
              </a:rPr>
              <a:t>’t</a:t>
            </a:r>
            <a:r>
              <a:rPr lang="en-US" dirty="0">
                <a:solidFill>
                  <a:schemeClr val="tx2">
                    <a:lumMod val="20000"/>
                    <a:lumOff val="80000"/>
                  </a:schemeClr>
                </a:solidFill>
                <a:latin typeface="Courier"/>
                <a:cs typeface="Courier"/>
              </a:rPr>
              <a:t> </a:t>
            </a:r>
            <a:r>
              <a:rPr lang="en-US" u="sng" dirty="0" err="1">
                <a:solidFill>
                  <a:schemeClr val="tx2">
                    <a:lumMod val="20000"/>
                    <a:lumOff val="80000"/>
                  </a:schemeClr>
                </a:solidFill>
                <a:latin typeface="Courier"/>
                <a:cs typeface="Courier"/>
              </a:rPr>
              <a:t>pr</a:t>
            </a:r>
            <a:r>
              <a:rPr lang="en-US" dirty="0" err="1">
                <a:solidFill>
                  <a:schemeClr val="tx2">
                    <a:lumMod val="20000"/>
                    <a:lumOff val="80000"/>
                  </a:schemeClr>
                </a:solidFill>
                <a:latin typeface="Courier"/>
                <a:cs typeface="Courier"/>
              </a:rPr>
              <a:t>os</a:t>
            </a:r>
            <a:r>
              <a:rPr lang="en-US" u="sng" dirty="0" err="1">
                <a:solidFill>
                  <a:schemeClr val="tx2">
                    <a:lumMod val="20000"/>
                    <a:lumOff val="80000"/>
                  </a:schemeClr>
                </a:solidFill>
                <a:latin typeface="Courier"/>
                <a:cs typeface="Courier"/>
              </a:rPr>
              <a:t>t</a:t>
            </a:r>
            <a:r>
              <a:rPr lang="en-US" dirty="0" err="1">
                <a:solidFill>
                  <a:schemeClr val="tx2">
                    <a:lumMod val="20000"/>
                    <a:lumOff val="80000"/>
                  </a:schemeClr>
                </a:solidFill>
                <a:latin typeface="Courier"/>
                <a:cs typeface="Courier"/>
              </a:rPr>
              <a:t>e</a:t>
            </a:r>
            <a:r>
              <a:rPr lang="en-US" dirty="0">
                <a:solidFill>
                  <a:schemeClr val="tx2">
                    <a:lumMod val="20000"/>
                    <a:lumOff val="80000"/>
                  </a:schemeClr>
                </a:solidFill>
                <a:latin typeface="Courier"/>
                <a:cs typeface="Courier"/>
              </a:rPr>
              <a:t>-]</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16 Mum:                       </a:t>
            </a:r>
            <a:r>
              <a:rPr lang="en-US" dirty="0" smtClean="0">
                <a:solidFill>
                  <a:schemeClr val="tx2">
                    <a:lumMod val="20000"/>
                    <a:lumOff val="80000"/>
                  </a:schemeClr>
                </a:solidFill>
                <a:latin typeface="Courier"/>
                <a:cs typeface="Courier"/>
              </a:rPr>
              <a:t> </a:t>
            </a:r>
            <a:r>
              <a:rPr lang="en-US" dirty="0">
                <a:solidFill>
                  <a:schemeClr val="tx2">
                    <a:lumMod val="20000"/>
                    <a:lumOff val="80000"/>
                  </a:schemeClr>
                </a:solidFill>
                <a:latin typeface="Courier"/>
                <a:cs typeface="Courier"/>
              </a:rPr>
              <a:t>[</a:t>
            </a:r>
            <a:r>
              <a:rPr lang="en-US" u="sng" dirty="0">
                <a:solidFill>
                  <a:schemeClr val="tx2">
                    <a:lumMod val="20000"/>
                    <a:lumOff val="80000"/>
                  </a:schemeClr>
                </a:solidFill>
                <a:latin typeface="Courier"/>
                <a:cs typeface="Courier"/>
              </a:rPr>
              <a:t>An</a:t>
            </a:r>
            <a:r>
              <a:rPr lang="en-US" dirty="0">
                <a:solidFill>
                  <a:schemeClr val="tx2">
                    <a:lumMod val="20000"/>
                    <a:lumOff val="80000"/>
                  </a:schemeClr>
                </a:solidFill>
                <a:latin typeface="Courier"/>
                <a:cs typeface="Courier"/>
              </a:rPr>
              <a:t>d  </a:t>
            </a:r>
            <a:r>
              <a:rPr lang="en-US" u="sng" dirty="0">
                <a:solidFill>
                  <a:schemeClr val="tx2">
                    <a:lumMod val="20000"/>
                    <a:lumOff val="80000"/>
                  </a:schemeClr>
                </a:solidFill>
                <a:latin typeface="Courier"/>
                <a:cs typeface="Courier"/>
              </a:rPr>
              <a:t>ro</a:t>
            </a:r>
            <a:r>
              <a:rPr lang="en-US" dirty="0">
                <a:solidFill>
                  <a:schemeClr val="tx2">
                    <a:lumMod val="20000"/>
                    <a:lumOff val="80000"/>
                  </a:schemeClr>
                </a:solidFill>
                <a:latin typeface="Courier"/>
                <a:cs typeface="Courier"/>
              </a:rPr>
              <a:t>as</a:t>
            </a:r>
            <a:r>
              <a:rPr lang="en-US" u="sng" dirty="0">
                <a:solidFill>
                  <a:schemeClr val="tx2">
                    <a:lumMod val="20000"/>
                    <a:lumOff val="80000"/>
                  </a:schemeClr>
                </a:solidFill>
                <a:latin typeface="Courier"/>
                <a:cs typeface="Courier"/>
              </a:rPr>
              <a:t>t</a:t>
            </a:r>
            <a:r>
              <a:rPr lang="en-US" dirty="0">
                <a:solidFill>
                  <a:schemeClr val="tx2">
                    <a:lumMod val="20000"/>
                    <a:lumOff val="80000"/>
                  </a:schemeClr>
                </a:solidFill>
                <a:latin typeface="Courier"/>
                <a:cs typeface="Courier"/>
              </a:rPr>
              <a:t>  ][</a:t>
            </a:r>
            <a:r>
              <a:rPr lang="en-US" dirty="0" err="1">
                <a:solidFill>
                  <a:schemeClr val="tx2">
                    <a:lumMod val="20000"/>
                    <a:lumOff val="80000"/>
                  </a:schemeClr>
                </a:solidFill>
                <a:latin typeface="Courier"/>
                <a:cs typeface="Courier"/>
              </a:rPr>
              <a:t>pot</a:t>
            </a:r>
            <a:r>
              <a:rPr lang="en-US" u="sng" dirty="0" err="1">
                <a:solidFill>
                  <a:schemeClr val="tx2">
                    <a:lumMod val="20000"/>
                    <a:lumOff val="80000"/>
                  </a:schemeClr>
                </a:solidFill>
                <a:latin typeface="Courier"/>
                <a:cs typeface="Courier"/>
              </a:rPr>
              <a:t>a</a:t>
            </a:r>
            <a:r>
              <a:rPr lang="en-US" dirty="0" err="1">
                <a:solidFill>
                  <a:schemeClr val="tx2">
                    <a:lumMod val="20000"/>
                    <a:lumOff val="80000"/>
                  </a:schemeClr>
                </a:solidFill>
                <a:latin typeface="Courier"/>
                <a:cs typeface="Courier"/>
              </a:rPr>
              <a:t>:</a:t>
            </a:r>
            <a:r>
              <a:rPr lang="en-US" u="sng" dirty="0" err="1">
                <a:solidFill>
                  <a:schemeClr val="tx2">
                    <a:lumMod val="20000"/>
                    <a:lumOff val="80000"/>
                  </a:schemeClr>
                </a:solidFill>
                <a:latin typeface="Courier"/>
                <a:cs typeface="Courier"/>
              </a:rPr>
              <a:t>toe</a:t>
            </a:r>
            <a:r>
              <a:rPr lang="en-US" dirty="0">
                <a:solidFill>
                  <a:schemeClr val="tx2">
                    <a:lumMod val="20000"/>
                    <a:lumOff val="80000"/>
                  </a:schemeClr>
                </a:solidFill>
                <a:latin typeface="Courier"/>
                <a:cs typeface="Courier"/>
              </a:rPr>
              <a:t>::s  </a:t>
            </a:r>
            <a:r>
              <a:rPr lang="en-US" dirty="0" smtClean="0">
                <a:solidFill>
                  <a:schemeClr val="tx2">
                    <a:lumMod val="20000"/>
                    <a:lumOff val="80000"/>
                  </a:schemeClr>
                </a:solidFill>
                <a:latin typeface="Courier"/>
                <a:cs typeface="Courier"/>
              </a:rPr>
              <a:t>    ]</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17 Dad:                                      </a:t>
            </a:r>
            <a:r>
              <a:rPr lang="en-US" dirty="0" smtClean="0">
                <a:solidFill>
                  <a:schemeClr val="tx2">
                    <a:lumMod val="20000"/>
                    <a:lumOff val="80000"/>
                  </a:schemeClr>
                </a:solidFill>
                <a:latin typeface="Courier"/>
                <a:cs typeface="Courier"/>
              </a:rPr>
              <a:t>[</a:t>
            </a:r>
            <a:r>
              <a:rPr lang="en-US" dirty="0">
                <a:solidFill>
                  <a:schemeClr val="tx2">
                    <a:lumMod val="20000"/>
                    <a:lumOff val="80000"/>
                  </a:schemeClr>
                </a:solidFill>
                <a:latin typeface="Courier"/>
                <a:cs typeface="Courier"/>
              </a:rPr>
              <a:t>You </a:t>
            </a:r>
            <a:r>
              <a:rPr lang="en-US" u="sng" dirty="0" err="1">
                <a:solidFill>
                  <a:schemeClr val="tx2">
                    <a:lumMod val="20000"/>
                    <a:lumOff val="80000"/>
                  </a:schemeClr>
                </a:solidFill>
                <a:latin typeface="Courier"/>
                <a:cs typeface="Courier"/>
              </a:rPr>
              <a:t>w</a:t>
            </a:r>
            <a:r>
              <a:rPr lang="en-US" dirty="0" err="1">
                <a:solidFill>
                  <a:schemeClr val="tx2">
                    <a:lumMod val="20000"/>
                    <a:lumOff val="80000"/>
                  </a:schemeClr>
                </a:solidFill>
                <a:latin typeface="Courier"/>
                <a:cs typeface="Courier"/>
              </a:rPr>
              <a:t>a:n</a:t>
            </a:r>
            <a:r>
              <a:rPr lang="en-US" u="sng" dirty="0" err="1">
                <a:solidFill>
                  <a:schemeClr val="tx2">
                    <a:lumMod val="20000"/>
                    <a:lumOff val="80000"/>
                  </a:schemeClr>
                </a:solidFill>
                <a:latin typeface="Courier"/>
                <a:cs typeface="Courier"/>
              </a:rPr>
              <a:t>t</a:t>
            </a:r>
            <a:r>
              <a:rPr lang="en-US" dirty="0">
                <a:solidFill>
                  <a:schemeClr val="tx2">
                    <a:lumMod val="20000"/>
                    <a:lumOff val="80000"/>
                  </a:schemeClr>
                </a:solidFill>
                <a:latin typeface="Courier"/>
                <a:cs typeface="Courier"/>
              </a:rPr>
              <a:t> a </a:t>
            </a:r>
            <a:r>
              <a:rPr lang="en-US" u="sng" dirty="0" err="1">
                <a:solidFill>
                  <a:schemeClr val="tx2">
                    <a:lumMod val="20000"/>
                    <a:lumOff val="80000"/>
                  </a:schemeClr>
                </a:solidFill>
                <a:latin typeface="Courier"/>
                <a:cs typeface="Courier"/>
              </a:rPr>
              <a:t>bi</a:t>
            </a:r>
            <a:r>
              <a:rPr lang="en-US" dirty="0" err="1">
                <a:solidFill>
                  <a:schemeClr val="tx2">
                    <a:lumMod val="20000"/>
                    <a:lumOff val="80000"/>
                  </a:schemeClr>
                </a:solidFill>
                <a:latin typeface="Courier"/>
                <a:cs typeface="Courier"/>
              </a:rPr>
              <a:t>:t</a:t>
            </a:r>
            <a:r>
              <a:rPr lang="en-US" dirty="0">
                <a:solidFill>
                  <a:schemeClr val="tx2">
                    <a:lumMod val="20000"/>
                    <a:lumOff val="80000"/>
                  </a:schemeClr>
                </a:solidFill>
                <a:latin typeface="Courier"/>
                <a:cs typeface="Courier"/>
              </a:rPr>
              <a:t>?]</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18 </a:t>
            </a:r>
            <a:r>
              <a:rPr lang="en-US" dirty="0" err="1">
                <a:solidFill>
                  <a:schemeClr val="tx2">
                    <a:lumMod val="20000"/>
                    <a:lumOff val="80000"/>
                  </a:schemeClr>
                </a:solidFill>
                <a:latin typeface="Courier"/>
                <a:cs typeface="Courier"/>
              </a:rPr>
              <a:t>Jes</a:t>
            </a:r>
            <a:r>
              <a:rPr lang="en-US" dirty="0">
                <a:solidFill>
                  <a:schemeClr val="tx2">
                    <a:lumMod val="20000"/>
                    <a:lumOff val="80000"/>
                  </a:schemeClr>
                </a:solidFill>
                <a:latin typeface="Courier"/>
                <a:cs typeface="Courier"/>
              </a:rPr>
              <a:t>:   [((nods and holds her fork up by her head)) ]</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19 Dad:   [((eats a mouthful of mash looking at Jess))]</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20 Emi:   [That </a:t>
            </a:r>
            <a:r>
              <a:rPr lang="en-US" dirty="0" err="1">
                <a:solidFill>
                  <a:schemeClr val="tx2">
                    <a:lumMod val="20000"/>
                    <a:lumOff val="80000"/>
                  </a:schemeClr>
                </a:solidFill>
                <a:latin typeface="Courier"/>
                <a:cs typeface="Courier"/>
              </a:rPr>
              <a:t>pro:ste</a:t>
            </a:r>
            <a:r>
              <a:rPr lang="en-US" dirty="0">
                <a:solidFill>
                  <a:schemeClr val="tx2">
                    <a:lumMod val="20000"/>
                    <a:lumOff val="80000"/>
                  </a:schemeClr>
                </a:solidFill>
                <a:latin typeface="Courier"/>
                <a:cs typeface="Courier"/>
              </a:rPr>
              <a:t> (0.5) </a:t>
            </a:r>
            <a:r>
              <a:rPr lang="en-US" dirty="0" err="1">
                <a:solidFill>
                  <a:schemeClr val="tx2">
                    <a:lumMod val="20000"/>
                    <a:lumOff val="80000"/>
                  </a:schemeClr>
                </a:solidFill>
                <a:latin typeface="Courier"/>
                <a:cs typeface="Courier"/>
              </a:rPr>
              <a:t>oast</a:t>
            </a:r>
            <a:r>
              <a:rPr lang="en-US" dirty="0">
                <a:solidFill>
                  <a:schemeClr val="tx2">
                    <a:lumMod val="20000"/>
                    <a:lumOff val="80000"/>
                  </a:schemeClr>
                </a:solidFill>
                <a:latin typeface="Courier"/>
                <a:cs typeface="Courier"/>
              </a:rPr>
              <a:t>                    ]</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21        (0.4)</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22 Mum:   </a:t>
            </a:r>
            <a:r>
              <a:rPr lang="en-US" u="sng" dirty="0">
                <a:solidFill>
                  <a:schemeClr val="tx2">
                    <a:lumMod val="20000"/>
                    <a:lumOff val="80000"/>
                  </a:schemeClr>
                </a:solidFill>
                <a:latin typeface="Courier"/>
                <a:cs typeface="Courier"/>
              </a:rPr>
              <a:t>Roa</a:t>
            </a:r>
            <a:r>
              <a:rPr lang="en-US" dirty="0">
                <a:solidFill>
                  <a:schemeClr val="tx2">
                    <a:lumMod val="20000"/>
                    <a:lumOff val="80000"/>
                  </a:schemeClr>
                </a:solidFill>
                <a:latin typeface="Courier"/>
                <a:cs typeface="Courier"/>
              </a:rPr>
              <a:t>st </a:t>
            </a:r>
            <a:r>
              <a:rPr lang="en-US" dirty="0" err="1">
                <a:solidFill>
                  <a:schemeClr val="tx2">
                    <a:lumMod val="20000"/>
                    <a:lumOff val="80000"/>
                  </a:schemeClr>
                </a:solidFill>
                <a:latin typeface="Courier"/>
                <a:cs typeface="Courier"/>
              </a:rPr>
              <a:t>po</a:t>
            </a:r>
            <a:r>
              <a:rPr lang="en-US" u="sng" dirty="0" err="1">
                <a:solidFill>
                  <a:schemeClr val="tx2">
                    <a:lumMod val="20000"/>
                    <a:lumOff val="80000"/>
                  </a:schemeClr>
                </a:solidFill>
                <a:latin typeface="Courier"/>
                <a:cs typeface="Courier"/>
              </a:rPr>
              <a:t>ta</a:t>
            </a:r>
            <a:r>
              <a:rPr lang="en-US" dirty="0" err="1">
                <a:solidFill>
                  <a:schemeClr val="tx2">
                    <a:lumMod val="20000"/>
                    <a:lumOff val="80000"/>
                  </a:schemeClr>
                </a:solidFill>
                <a:latin typeface="Courier"/>
                <a:cs typeface="Courier"/>
              </a:rPr>
              <a:t>:toes</a:t>
            </a:r>
            <a:r>
              <a:rPr lang="en-US" dirty="0">
                <a:solidFill>
                  <a:schemeClr val="tx2">
                    <a:lumMod val="20000"/>
                    <a:lumOff val="80000"/>
                  </a:schemeClr>
                </a:solidFill>
                <a:latin typeface="Courier"/>
                <a:cs typeface="Courier"/>
              </a:rPr>
              <a:t>. So you [like </a:t>
            </a:r>
            <a:r>
              <a:rPr lang="en-US" u="sng" dirty="0" err="1">
                <a:solidFill>
                  <a:schemeClr val="tx2">
                    <a:lumMod val="20000"/>
                    <a:lumOff val="80000"/>
                  </a:schemeClr>
                </a:solidFill>
                <a:latin typeface="Courier"/>
                <a:cs typeface="Courier"/>
              </a:rPr>
              <a:t>tw</a:t>
            </a:r>
            <a:r>
              <a:rPr lang="en-US" dirty="0" err="1">
                <a:solidFill>
                  <a:schemeClr val="tx2">
                    <a:lumMod val="20000"/>
                    <a:lumOff val="80000"/>
                  </a:schemeClr>
                </a:solidFill>
                <a:latin typeface="Courier"/>
                <a:cs typeface="Courier"/>
              </a:rPr>
              <a:t>:o</a:t>
            </a:r>
            <a:r>
              <a:rPr lang="en-US" dirty="0">
                <a:solidFill>
                  <a:schemeClr val="tx2">
                    <a:lumMod val="20000"/>
                    <a:lumOff val="80000"/>
                  </a:schemeClr>
                </a:solidFill>
                <a:latin typeface="Courier"/>
                <a:cs typeface="Courier"/>
              </a:rPr>
              <a:t> lots= </a:t>
            </a:r>
            <a:endParaRPr lang="en-GB" dirty="0">
              <a:solidFill>
                <a:schemeClr val="tx2">
                  <a:lumMod val="20000"/>
                  <a:lumOff val="80000"/>
                </a:schemeClr>
              </a:solidFill>
              <a:latin typeface="Courier"/>
              <a:cs typeface="Courier"/>
            </a:endParaRPr>
          </a:p>
          <a:p>
            <a:pPr marL="0" indent="0">
              <a:buNone/>
            </a:pPr>
            <a:r>
              <a:rPr lang="en-US" dirty="0">
                <a:solidFill>
                  <a:schemeClr val="tx2">
                    <a:lumMod val="20000"/>
                    <a:lumOff val="80000"/>
                  </a:schemeClr>
                </a:solidFill>
                <a:latin typeface="Courier"/>
                <a:cs typeface="Courier"/>
              </a:rPr>
              <a:t>23 Dad</a:t>
            </a:r>
            <a:r>
              <a:rPr lang="en-US" dirty="0" smtClean="0">
                <a:solidFill>
                  <a:schemeClr val="tx2">
                    <a:lumMod val="20000"/>
                    <a:lumOff val="80000"/>
                  </a:schemeClr>
                </a:solidFill>
                <a:latin typeface="Courier"/>
                <a:cs typeface="Courier"/>
              </a:rPr>
              <a:t>:                           [</a:t>
            </a:r>
            <a:r>
              <a:rPr lang="en-US" dirty="0">
                <a:solidFill>
                  <a:schemeClr val="tx2">
                    <a:lumMod val="20000"/>
                    <a:lumOff val="80000"/>
                  </a:schemeClr>
                </a:solidFill>
                <a:latin typeface="Courier"/>
                <a:cs typeface="Courier"/>
              </a:rPr>
              <a:t>((puts </a:t>
            </a:r>
            <a:r>
              <a:rPr lang="en-US" dirty="0" smtClean="0">
                <a:solidFill>
                  <a:schemeClr val="tx2">
                    <a:lumMod val="20000"/>
                    <a:lumOff val="80000"/>
                  </a:schemeClr>
                </a:solidFill>
                <a:latin typeface="Courier"/>
                <a:cs typeface="Courier"/>
              </a:rPr>
              <a:t>mash on </a:t>
            </a:r>
            <a:r>
              <a:rPr lang="en-US" dirty="0">
                <a:solidFill>
                  <a:schemeClr val="tx2">
                    <a:lumMod val="20000"/>
                    <a:lumOff val="80000"/>
                  </a:schemeClr>
                </a:solidFill>
                <a:latin typeface="Courier"/>
                <a:cs typeface="Courier"/>
              </a:rPr>
              <a:t>Jess’ plate))  </a:t>
            </a:r>
            <a:endParaRPr lang="en-GB" dirty="0">
              <a:solidFill>
                <a:schemeClr val="tx2">
                  <a:lumMod val="20000"/>
                  <a:lumOff val="80000"/>
                </a:schemeClr>
              </a:solidFill>
              <a:latin typeface="Courier"/>
              <a:cs typeface="Courier"/>
            </a:endParaRPr>
          </a:p>
          <a:p>
            <a:pPr marL="0" indent="0">
              <a:buNone/>
            </a:pPr>
            <a:endParaRPr lang="en-US" dirty="0">
              <a:solidFill>
                <a:schemeClr val="tx2">
                  <a:lumMod val="20000"/>
                  <a:lumOff val="80000"/>
                </a:schemeClr>
              </a:solidFill>
              <a:latin typeface="Courier"/>
              <a:cs typeface="Courier"/>
            </a:endParaRPr>
          </a:p>
        </p:txBody>
      </p:sp>
    </p:spTree>
    <p:extLst>
      <p:ext uri="{BB962C8B-B14F-4D97-AF65-F5344CB8AC3E}">
        <p14:creationId xmlns:p14="http://schemas.microsoft.com/office/powerpoint/2010/main" val="213383786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 6: FA02_06:52 Obstruction</a:t>
            </a:r>
            <a:endParaRPr lang="en-US" dirty="0"/>
          </a:p>
        </p:txBody>
      </p:sp>
      <p:sp>
        <p:nvSpPr>
          <p:cNvPr id="3" name="Content Placeholder 2"/>
          <p:cNvSpPr>
            <a:spLocks noGrp="1"/>
          </p:cNvSpPr>
          <p:nvPr>
            <p:ph idx="1"/>
          </p:nvPr>
        </p:nvSpPr>
        <p:spPr>
          <a:xfrm>
            <a:off x="115450" y="1102584"/>
            <a:ext cx="9028550" cy="1668325"/>
          </a:xfrm>
        </p:spPr>
        <p:txBody>
          <a:bodyPr>
            <a:normAutofit/>
          </a:bodyPr>
          <a:lstStyle/>
          <a:p>
            <a:pPr marL="0" indent="0">
              <a:buNone/>
            </a:pPr>
            <a:r>
              <a:rPr lang="en-US" sz="1800" dirty="0" smtClean="0">
                <a:solidFill>
                  <a:schemeClr val="tx2">
                    <a:lumMod val="20000"/>
                    <a:lumOff val="80000"/>
                  </a:schemeClr>
                </a:solidFill>
                <a:latin typeface="Courier"/>
                <a:cs typeface="Courier"/>
              </a:rPr>
              <a:t>05 </a:t>
            </a:r>
            <a:r>
              <a:rPr lang="en-US" sz="1800" dirty="0" err="1">
                <a:solidFill>
                  <a:schemeClr val="tx2">
                    <a:lumMod val="20000"/>
                    <a:lumOff val="80000"/>
                  </a:schemeClr>
                </a:solidFill>
                <a:latin typeface="Courier"/>
                <a:cs typeface="Courier"/>
              </a:rPr>
              <a:t>Jes</a:t>
            </a:r>
            <a:r>
              <a:rPr lang="en-US" sz="1800" dirty="0">
                <a:solidFill>
                  <a:schemeClr val="tx2">
                    <a:lumMod val="20000"/>
                    <a:lumOff val="80000"/>
                  </a:schemeClr>
                </a:solidFill>
                <a:latin typeface="Courier"/>
                <a:cs typeface="Courier"/>
              </a:rPr>
              <a:t>:   [WE </a:t>
            </a:r>
            <a:r>
              <a:rPr lang="en-US" sz="1800" u="sng" dirty="0">
                <a:solidFill>
                  <a:schemeClr val="tx2">
                    <a:lumMod val="20000"/>
                    <a:lumOff val="80000"/>
                  </a:schemeClr>
                </a:solidFill>
                <a:latin typeface="Courier"/>
                <a:cs typeface="Courier"/>
              </a:rPr>
              <a:t>LI:</a:t>
            </a:r>
            <a:r>
              <a:rPr lang="en-US" sz="1800" dirty="0">
                <a:solidFill>
                  <a:schemeClr val="tx2">
                    <a:lumMod val="20000"/>
                    <a:lumOff val="80000"/>
                  </a:schemeClr>
                </a:solidFill>
                <a:latin typeface="Courier"/>
                <a:cs typeface="Courier"/>
              </a:rPr>
              <a:t>’E THA’::  ] ((points to </a:t>
            </a:r>
            <a:r>
              <a:rPr lang="en-US" sz="1800" dirty="0" smtClean="0">
                <a:solidFill>
                  <a:schemeClr val="tx2">
                    <a:lumMod val="20000"/>
                    <a:lumOff val="80000"/>
                  </a:schemeClr>
                </a:solidFill>
                <a:latin typeface="Courier"/>
                <a:cs typeface="Courier"/>
              </a:rPr>
              <a:t>mash </a:t>
            </a:r>
            <a:r>
              <a:rPr lang="en-US" sz="1800" dirty="0">
                <a:solidFill>
                  <a:schemeClr val="tx2">
                    <a:lumMod val="20000"/>
                    <a:lumOff val="80000"/>
                  </a:schemeClr>
                </a:solidFill>
                <a:latin typeface="Courier"/>
                <a:cs typeface="Courier"/>
              </a:rPr>
              <a:t>on dad’s plate))</a:t>
            </a:r>
            <a:endParaRPr lang="en-GB" sz="1800" dirty="0">
              <a:solidFill>
                <a:schemeClr val="tx2">
                  <a:lumMod val="20000"/>
                  <a:lumOff val="80000"/>
                </a:schemeClr>
              </a:solidFill>
              <a:latin typeface="Courier"/>
              <a:cs typeface="Courier"/>
            </a:endParaRPr>
          </a:p>
          <a:p>
            <a:pPr marL="0" indent="0">
              <a:buNone/>
            </a:pPr>
            <a:r>
              <a:rPr lang="en-US" sz="1800" dirty="0">
                <a:solidFill>
                  <a:schemeClr val="tx2">
                    <a:lumMod val="20000"/>
                    <a:lumOff val="80000"/>
                  </a:schemeClr>
                </a:solidFill>
                <a:latin typeface="Courier"/>
                <a:cs typeface="Courier"/>
              </a:rPr>
              <a:t>06 Dad:   We </a:t>
            </a:r>
            <a:r>
              <a:rPr lang="en-US" sz="1800" u="sng" dirty="0">
                <a:solidFill>
                  <a:schemeClr val="tx2">
                    <a:lumMod val="20000"/>
                    <a:lumOff val="80000"/>
                  </a:schemeClr>
                </a:solidFill>
                <a:latin typeface="Courier"/>
                <a:cs typeface="Courier"/>
              </a:rPr>
              <a:t>do:</a:t>
            </a:r>
            <a:endParaRPr lang="en-GB" sz="1800" dirty="0">
              <a:solidFill>
                <a:schemeClr val="tx2">
                  <a:lumMod val="20000"/>
                  <a:lumOff val="80000"/>
                </a:schemeClr>
              </a:solidFill>
              <a:latin typeface="Courier"/>
              <a:cs typeface="Courier"/>
            </a:endParaRPr>
          </a:p>
          <a:p>
            <a:pPr marL="0" indent="0">
              <a:buNone/>
            </a:pPr>
            <a:r>
              <a:rPr lang="it-IT" sz="1800" dirty="0">
                <a:solidFill>
                  <a:schemeClr val="tx2">
                    <a:lumMod val="20000"/>
                    <a:lumOff val="80000"/>
                  </a:schemeClr>
                </a:solidFill>
                <a:latin typeface="Courier"/>
                <a:cs typeface="Courier"/>
              </a:rPr>
              <a:t>07 </a:t>
            </a:r>
            <a:r>
              <a:rPr lang="it-IT" sz="1800" dirty="0" err="1">
                <a:solidFill>
                  <a:schemeClr val="tx2">
                    <a:lumMod val="20000"/>
                    <a:lumOff val="80000"/>
                  </a:schemeClr>
                </a:solidFill>
                <a:latin typeface="Courier"/>
                <a:cs typeface="Courier"/>
              </a:rPr>
              <a:t>Mum</a:t>
            </a:r>
            <a:r>
              <a:rPr lang="it-IT" sz="1800" dirty="0">
                <a:solidFill>
                  <a:schemeClr val="tx2">
                    <a:lumMod val="20000"/>
                    <a:lumOff val="80000"/>
                  </a:schemeClr>
                </a:solidFill>
                <a:latin typeface="Courier"/>
                <a:cs typeface="Courier"/>
              </a:rPr>
              <a:t>:   </a:t>
            </a:r>
            <a:r>
              <a:rPr lang="it-IT" sz="1800" dirty="0" err="1">
                <a:solidFill>
                  <a:schemeClr val="tx2">
                    <a:lumMod val="20000"/>
                    <a:lumOff val="80000"/>
                  </a:schemeClr>
                </a:solidFill>
                <a:latin typeface="Courier"/>
                <a:cs typeface="Courier"/>
              </a:rPr>
              <a:t>You</a:t>
            </a:r>
            <a:r>
              <a:rPr lang="it-IT" sz="1800" dirty="0">
                <a:solidFill>
                  <a:schemeClr val="tx2">
                    <a:lumMod val="20000"/>
                    <a:lumOff val="80000"/>
                  </a:schemeClr>
                </a:solidFill>
                <a:latin typeface="Courier"/>
                <a:cs typeface="Courier"/>
              </a:rPr>
              <a:t> </a:t>
            </a:r>
            <a:r>
              <a:rPr lang="it-IT" sz="1800" u="sng" dirty="0" err="1">
                <a:solidFill>
                  <a:schemeClr val="tx2">
                    <a:lumMod val="20000"/>
                    <a:lumOff val="80000"/>
                  </a:schemeClr>
                </a:solidFill>
                <a:latin typeface="Courier"/>
                <a:cs typeface="Courier"/>
              </a:rPr>
              <a:t>li</a:t>
            </a:r>
            <a:r>
              <a:rPr lang="it-IT" sz="1800" dirty="0" err="1">
                <a:solidFill>
                  <a:schemeClr val="tx2">
                    <a:lumMod val="20000"/>
                    <a:lumOff val="80000"/>
                  </a:schemeClr>
                </a:solidFill>
                <a:latin typeface="Courier"/>
                <a:cs typeface="Courier"/>
              </a:rPr>
              <a:t>:ke</a:t>
            </a:r>
            <a:r>
              <a:rPr lang="it-IT" sz="1800" dirty="0">
                <a:solidFill>
                  <a:schemeClr val="tx2">
                    <a:lumMod val="20000"/>
                    <a:lumOff val="80000"/>
                  </a:schemeClr>
                </a:solidFill>
                <a:latin typeface="Courier"/>
                <a:cs typeface="Courier"/>
              </a:rPr>
              <a:t> </a:t>
            </a:r>
            <a:r>
              <a:rPr lang="en-US" sz="1800" dirty="0">
                <a:solidFill>
                  <a:schemeClr val="tx2">
                    <a:lumMod val="20000"/>
                    <a:lumOff val="80000"/>
                  </a:schemeClr>
                </a:solidFill>
                <a:latin typeface="Courier"/>
                <a:cs typeface="Courier"/>
                <a:sym typeface="Wingdings 3"/>
              </a:rPr>
              <a:t></a:t>
            </a:r>
            <a:r>
              <a:rPr lang="it-IT" sz="1800" u="sng" dirty="0">
                <a:solidFill>
                  <a:schemeClr val="tx2">
                    <a:lumMod val="20000"/>
                    <a:lumOff val="80000"/>
                  </a:schemeClr>
                </a:solidFill>
                <a:latin typeface="Courier"/>
                <a:cs typeface="Courier"/>
              </a:rPr>
              <a:t>ch</a:t>
            </a:r>
            <a:r>
              <a:rPr lang="it-IT" sz="1800" dirty="0">
                <a:solidFill>
                  <a:schemeClr val="tx2">
                    <a:lumMod val="20000"/>
                    <a:lumOff val="80000"/>
                  </a:schemeClr>
                </a:solidFill>
                <a:latin typeface="Courier"/>
                <a:cs typeface="Courier"/>
              </a:rPr>
              <a:t>i::</a:t>
            </a:r>
            <a:r>
              <a:rPr lang="it-IT" sz="1800" dirty="0" err="1">
                <a:solidFill>
                  <a:schemeClr val="tx2">
                    <a:lumMod val="20000"/>
                    <a:lumOff val="80000"/>
                  </a:schemeClr>
                </a:solidFill>
                <a:latin typeface="Courier"/>
                <a:cs typeface="Courier"/>
              </a:rPr>
              <a:t>ps</a:t>
            </a:r>
            <a:endParaRPr lang="en-GB" sz="1800" dirty="0">
              <a:solidFill>
                <a:schemeClr val="tx2">
                  <a:lumMod val="20000"/>
                  <a:lumOff val="80000"/>
                </a:schemeClr>
              </a:solidFill>
              <a:latin typeface="Courier"/>
              <a:cs typeface="Courier"/>
            </a:endParaRPr>
          </a:p>
          <a:p>
            <a:pPr marL="0" indent="0">
              <a:buNone/>
            </a:pPr>
            <a:r>
              <a:rPr lang="en-US" sz="1800" dirty="0" smtClean="0">
                <a:solidFill>
                  <a:schemeClr val="tx2">
                    <a:lumMod val="20000"/>
                    <a:lumOff val="80000"/>
                  </a:schemeClr>
                </a:solidFill>
                <a:latin typeface="Courier"/>
                <a:cs typeface="Courier"/>
              </a:rPr>
              <a:t>08        (</a:t>
            </a:r>
            <a:r>
              <a:rPr lang="en-US" sz="1800" dirty="0">
                <a:solidFill>
                  <a:schemeClr val="tx2">
                    <a:lumMod val="20000"/>
                    <a:lumOff val="80000"/>
                  </a:schemeClr>
                </a:solidFill>
                <a:latin typeface="Courier"/>
                <a:cs typeface="Courier"/>
              </a:rPr>
              <a:t>0.8) ((– Jess starts to reach towards dad’s mash))</a:t>
            </a:r>
            <a:endParaRPr lang="en-GB" sz="1800" dirty="0">
              <a:solidFill>
                <a:schemeClr val="tx2">
                  <a:lumMod val="20000"/>
                  <a:lumOff val="80000"/>
                </a:schemeClr>
              </a:solidFill>
              <a:latin typeface="Courier"/>
              <a:cs typeface="Courier"/>
            </a:endParaRPr>
          </a:p>
          <a:p>
            <a:pPr marL="514350" indent="-514350">
              <a:buAutoNum type="arabicPlain" startAt="8"/>
            </a:pPr>
            <a:endParaRPr lang="en-US" dirty="0">
              <a:solidFill>
                <a:schemeClr val="tx2">
                  <a:lumMod val="20000"/>
                  <a:lumOff val="80000"/>
                </a:schemeClr>
              </a:solidFill>
              <a:latin typeface="Courier"/>
              <a:cs typeface="Courier"/>
            </a:endParaRPr>
          </a:p>
        </p:txBody>
      </p:sp>
      <p:sp>
        <p:nvSpPr>
          <p:cNvPr id="4" name="Rectangle 3"/>
          <p:cNvSpPr/>
          <p:nvPr/>
        </p:nvSpPr>
        <p:spPr>
          <a:xfrm>
            <a:off x="1212273" y="2730478"/>
            <a:ext cx="8686800" cy="554182"/>
          </a:xfrm>
          <a:prstGeom prst="rect">
            <a:avLst/>
          </a:prstGeom>
          <a:solidFill>
            <a:schemeClr val="accent5"/>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chemeClr val="bg1"/>
                </a:solidFill>
              </a:rPr>
              <a:t>Eating a forkful of mash</a:t>
            </a:r>
            <a:endParaRPr lang="en-US" sz="2400" dirty="0">
              <a:solidFill>
                <a:schemeClr val="bg1"/>
              </a:solidFill>
            </a:endParaRPr>
          </a:p>
        </p:txBody>
      </p:sp>
      <p:sp>
        <p:nvSpPr>
          <p:cNvPr id="5" name="Rectangle 4"/>
          <p:cNvSpPr/>
          <p:nvPr/>
        </p:nvSpPr>
        <p:spPr>
          <a:xfrm>
            <a:off x="1212274" y="3284660"/>
            <a:ext cx="1482436" cy="554182"/>
          </a:xfrm>
          <a:prstGeom prst="rect">
            <a:avLst/>
          </a:prstGeom>
          <a:solidFill>
            <a:schemeClr val="accent5">
              <a:lumMod val="60000"/>
              <a:lumOff val="40000"/>
            </a:schemeClr>
          </a:solidFill>
          <a:ln>
            <a:solidFill>
              <a:schemeClr val="accent5">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Build forkful</a:t>
            </a:r>
            <a:endParaRPr lang="en-US" dirty="0">
              <a:solidFill>
                <a:srgbClr val="000000"/>
              </a:solidFill>
            </a:endParaRPr>
          </a:p>
        </p:txBody>
      </p:sp>
      <p:sp>
        <p:nvSpPr>
          <p:cNvPr id="6" name="Rectangle 5"/>
          <p:cNvSpPr/>
          <p:nvPr/>
        </p:nvSpPr>
        <p:spPr>
          <a:xfrm>
            <a:off x="2847110" y="3284660"/>
            <a:ext cx="1482436" cy="554182"/>
          </a:xfrm>
          <a:prstGeom prst="rect">
            <a:avLst/>
          </a:prstGeom>
          <a:solidFill>
            <a:schemeClr val="accent5">
              <a:lumMod val="60000"/>
              <a:lumOff val="40000"/>
            </a:schemeClr>
          </a:solidFill>
          <a:ln>
            <a:solidFill>
              <a:schemeClr val="accent5">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Raise to mouth</a:t>
            </a:r>
            <a:endParaRPr lang="en-US" dirty="0">
              <a:solidFill>
                <a:srgbClr val="000000"/>
              </a:solidFill>
            </a:endParaRPr>
          </a:p>
        </p:txBody>
      </p:sp>
      <p:sp>
        <p:nvSpPr>
          <p:cNvPr id="7" name="Rectangle 6"/>
          <p:cNvSpPr/>
          <p:nvPr/>
        </p:nvSpPr>
        <p:spPr>
          <a:xfrm>
            <a:off x="4481946" y="3284660"/>
            <a:ext cx="1482436" cy="554182"/>
          </a:xfrm>
          <a:prstGeom prst="rect">
            <a:avLst/>
          </a:prstGeom>
          <a:solidFill>
            <a:schemeClr val="accent5">
              <a:lumMod val="60000"/>
              <a:lumOff val="40000"/>
            </a:schemeClr>
          </a:solidFill>
          <a:ln>
            <a:solidFill>
              <a:schemeClr val="accent5">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Chew</a:t>
            </a:r>
            <a:endParaRPr lang="en-US" dirty="0">
              <a:solidFill>
                <a:srgbClr val="000000"/>
              </a:solidFill>
            </a:endParaRPr>
          </a:p>
        </p:txBody>
      </p:sp>
      <p:sp>
        <p:nvSpPr>
          <p:cNvPr id="8" name="Rectangle 7"/>
          <p:cNvSpPr/>
          <p:nvPr/>
        </p:nvSpPr>
        <p:spPr>
          <a:xfrm>
            <a:off x="6116782" y="3284660"/>
            <a:ext cx="1482436" cy="554182"/>
          </a:xfrm>
          <a:prstGeom prst="rect">
            <a:avLst/>
          </a:prstGeom>
          <a:solidFill>
            <a:schemeClr val="accent5">
              <a:lumMod val="60000"/>
              <a:lumOff val="40000"/>
            </a:schemeClr>
          </a:solidFill>
          <a:ln>
            <a:solidFill>
              <a:schemeClr val="accent5">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Swallow</a:t>
            </a:r>
            <a:endParaRPr lang="en-US" dirty="0">
              <a:solidFill>
                <a:srgbClr val="000000"/>
              </a:solidFill>
            </a:endParaRPr>
          </a:p>
        </p:txBody>
      </p:sp>
      <p:grpSp>
        <p:nvGrpSpPr>
          <p:cNvPr id="19" name="Group 18"/>
          <p:cNvGrpSpPr/>
          <p:nvPr/>
        </p:nvGrpSpPr>
        <p:grpSpPr>
          <a:xfrm>
            <a:off x="1941947" y="2545751"/>
            <a:ext cx="7957126" cy="2493819"/>
            <a:chOff x="1186874" y="2586182"/>
            <a:chExt cx="7957126" cy="2493819"/>
          </a:xfrm>
        </p:grpSpPr>
        <p:sp>
          <p:nvSpPr>
            <p:cNvPr id="9" name="Rectangle 8"/>
            <p:cNvSpPr/>
            <p:nvPr/>
          </p:nvSpPr>
          <p:spPr>
            <a:xfrm>
              <a:off x="1186874" y="3971637"/>
              <a:ext cx="7957126" cy="554182"/>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rgbClr val="000000"/>
                  </a:solidFill>
                </a:rPr>
                <a:t>Taking Dad’s mash</a:t>
              </a:r>
              <a:endParaRPr lang="en-US" sz="2400" dirty="0">
                <a:solidFill>
                  <a:srgbClr val="000000"/>
                </a:solidFill>
              </a:endParaRPr>
            </a:p>
          </p:txBody>
        </p:sp>
        <p:sp>
          <p:nvSpPr>
            <p:cNvPr id="10" name="Rectangle 9"/>
            <p:cNvSpPr/>
            <p:nvPr/>
          </p:nvSpPr>
          <p:spPr>
            <a:xfrm>
              <a:off x="1186874" y="4525819"/>
              <a:ext cx="1482436" cy="554182"/>
            </a:xfrm>
            <a:prstGeom prst="rect">
              <a:avLst/>
            </a:prstGeom>
            <a:solidFill>
              <a:schemeClr val="accent6">
                <a:lumMod val="60000"/>
                <a:lumOff val="40000"/>
              </a:schemeClr>
            </a:solidFill>
            <a:ln>
              <a:solidFill>
                <a:srgbClr val="E9B36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Reach</a:t>
              </a:r>
              <a:endParaRPr lang="en-US" dirty="0">
                <a:solidFill>
                  <a:srgbClr val="000000"/>
                </a:solidFill>
              </a:endParaRPr>
            </a:p>
          </p:txBody>
        </p:sp>
        <p:sp>
          <p:nvSpPr>
            <p:cNvPr id="11" name="Rectangle 10"/>
            <p:cNvSpPr/>
            <p:nvPr/>
          </p:nvSpPr>
          <p:spPr>
            <a:xfrm>
              <a:off x="2833255" y="4525819"/>
              <a:ext cx="1482436" cy="554182"/>
            </a:xfrm>
            <a:prstGeom prst="rect">
              <a:avLst/>
            </a:prstGeom>
            <a:solidFill>
              <a:srgbClr val="E9B366"/>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Stab</a:t>
              </a:r>
              <a:endParaRPr lang="en-US" dirty="0">
                <a:solidFill>
                  <a:srgbClr val="000000"/>
                </a:solidFill>
              </a:endParaRPr>
            </a:p>
          </p:txBody>
        </p:sp>
        <p:sp>
          <p:nvSpPr>
            <p:cNvPr id="12" name="Rectangle 11"/>
            <p:cNvSpPr/>
            <p:nvPr/>
          </p:nvSpPr>
          <p:spPr>
            <a:xfrm>
              <a:off x="4468091" y="4525819"/>
              <a:ext cx="1482436" cy="554182"/>
            </a:xfrm>
            <a:prstGeom prst="rect">
              <a:avLst/>
            </a:prstGeom>
            <a:solidFill>
              <a:srgbClr val="E9B366"/>
            </a:solidFill>
            <a:ln>
              <a:solidFill>
                <a:srgbClr val="E9B36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Retrieve</a:t>
              </a:r>
              <a:endParaRPr lang="en-US" dirty="0">
                <a:solidFill>
                  <a:srgbClr val="000000"/>
                </a:solidFill>
              </a:endParaRPr>
            </a:p>
          </p:txBody>
        </p:sp>
        <p:sp>
          <p:nvSpPr>
            <p:cNvPr id="18" name="Rectangle 17"/>
            <p:cNvSpPr/>
            <p:nvPr/>
          </p:nvSpPr>
          <p:spPr>
            <a:xfrm>
              <a:off x="1186874" y="2586182"/>
              <a:ext cx="7957126" cy="1385455"/>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chemeClr val="accent5">
                      <a:lumMod val="20000"/>
                      <a:lumOff val="80000"/>
                    </a:schemeClr>
                  </a:solidFill>
                </a:rPr>
                <a:t>Obstruction</a:t>
              </a:r>
              <a:endParaRPr lang="en-US" sz="2400" dirty="0">
                <a:solidFill>
                  <a:schemeClr val="accent5">
                    <a:lumMod val="20000"/>
                    <a:lumOff val="80000"/>
                  </a:schemeClr>
                </a:solidFill>
              </a:endParaRPr>
            </a:p>
          </p:txBody>
        </p:sp>
        <p:cxnSp>
          <p:nvCxnSpPr>
            <p:cNvPr id="14" name="Straight Connector 13"/>
            <p:cNvCxnSpPr/>
            <p:nvPr/>
          </p:nvCxnSpPr>
          <p:spPr>
            <a:xfrm flipV="1">
              <a:off x="1186874" y="2770911"/>
              <a:ext cx="0" cy="2309090"/>
            </a:xfrm>
            <a:prstGeom prst="line">
              <a:avLst/>
            </a:prstGeom>
            <a:ln w="76200" cmpd="sng">
              <a:solidFill>
                <a:schemeClr val="accent6"/>
              </a:solidFill>
            </a:ln>
          </p:spPr>
          <p:style>
            <a:lnRef idx="2">
              <a:schemeClr val="accent1"/>
            </a:lnRef>
            <a:fillRef idx="0">
              <a:schemeClr val="accent1"/>
            </a:fillRef>
            <a:effectRef idx="1">
              <a:schemeClr val="accent1"/>
            </a:effectRef>
            <a:fontRef idx="minor">
              <a:schemeClr val="tx1"/>
            </a:fontRef>
          </p:style>
        </p:cxnSp>
      </p:grpSp>
      <p:sp>
        <p:nvSpPr>
          <p:cNvPr id="24" name="Rectangle 23"/>
          <p:cNvSpPr/>
          <p:nvPr/>
        </p:nvSpPr>
        <p:spPr>
          <a:xfrm>
            <a:off x="3773055" y="3838842"/>
            <a:ext cx="6126018" cy="1316181"/>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rgbClr val="E0EBD9"/>
                </a:solidFill>
              </a:rPr>
              <a:t>Imperative Admonishment</a:t>
            </a:r>
            <a:endParaRPr lang="en-US" sz="2400" dirty="0">
              <a:solidFill>
                <a:srgbClr val="E0EBD9"/>
              </a:solidFill>
            </a:endParaRPr>
          </a:p>
        </p:txBody>
      </p:sp>
      <p:grpSp>
        <p:nvGrpSpPr>
          <p:cNvPr id="32" name="Group 31"/>
          <p:cNvGrpSpPr/>
          <p:nvPr/>
        </p:nvGrpSpPr>
        <p:grpSpPr>
          <a:xfrm>
            <a:off x="3773055" y="3931206"/>
            <a:ext cx="3562927" cy="1777999"/>
            <a:chOff x="3773055" y="3931206"/>
            <a:chExt cx="3562927" cy="1777999"/>
          </a:xfrm>
        </p:grpSpPr>
        <p:sp>
          <p:nvSpPr>
            <p:cNvPr id="22" name="Rectangle 21"/>
            <p:cNvSpPr/>
            <p:nvPr/>
          </p:nvSpPr>
          <p:spPr>
            <a:xfrm>
              <a:off x="3773055" y="5155023"/>
              <a:ext cx="3562927" cy="554182"/>
            </a:xfrm>
            <a:prstGeom prst="rect">
              <a:avLst/>
            </a:prstGeom>
            <a:solidFill>
              <a:schemeClr val="accent3"/>
            </a:solidFill>
            <a:ln>
              <a:solidFill>
                <a:srgbClr val="4576A3"/>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chemeClr val="bg1"/>
                  </a:solidFill>
                </a:rPr>
                <a:t>“Leave </a:t>
              </a:r>
              <a:r>
                <a:rPr lang="en-US" sz="2400" dirty="0">
                  <a:solidFill>
                    <a:schemeClr val="bg1"/>
                  </a:solidFill>
                </a:rPr>
                <a:t>l</a:t>
              </a:r>
              <a:r>
                <a:rPr lang="en-US" sz="2400" dirty="0" smtClean="0">
                  <a:solidFill>
                    <a:schemeClr val="bg1"/>
                  </a:solidFill>
                </a:rPr>
                <a:t>eave leave please”</a:t>
              </a:r>
              <a:endParaRPr lang="en-US" sz="2400" dirty="0">
                <a:solidFill>
                  <a:schemeClr val="bg1"/>
                </a:solidFill>
              </a:endParaRPr>
            </a:p>
          </p:txBody>
        </p:sp>
        <p:cxnSp>
          <p:nvCxnSpPr>
            <p:cNvPr id="21" name="Straight Connector 20"/>
            <p:cNvCxnSpPr/>
            <p:nvPr/>
          </p:nvCxnSpPr>
          <p:spPr>
            <a:xfrm>
              <a:off x="3773055" y="3931206"/>
              <a:ext cx="0" cy="1777999"/>
            </a:xfrm>
            <a:prstGeom prst="line">
              <a:avLst/>
            </a:prstGeom>
            <a:ln w="76200" cmpd="sng">
              <a:solidFill>
                <a:schemeClr val="accent3"/>
              </a:solidFill>
            </a:ln>
          </p:spPr>
          <p:style>
            <a:lnRef idx="2">
              <a:schemeClr val="accent1"/>
            </a:lnRef>
            <a:fillRef idx="0">
              <a:schemeClr val="accent1"/>
            </a:fillRef>
            <a:effectRef idx="1">
              <a:schemeClr val="accent1"/>
            </a:effectRef>
            <a:fontRef idx="minor">
              <a:schemeClr val="tx1"/>
            </a:fontRef>
          </p:style>
        </p:cxnSp>
      </p:grpSp>
      <p:sp>
        <p:nvSpPr>
          <p:cNvPr id="28" name="Rectangle 27"/>
          <p:cNvSpPr/>
          <p:nvPr/>
        </p:nvSpPr>
        <p:spPr>
          <a:xfrm>
            <a:off x="115450" y="1068423"/>
            <a:ext cx="9028550" cy="1477328"/>
          </a:xfrm>
          <a:prstGeom prst="rect">
            <a:avLst/>
          </a:prstGeom>
          <a:solidFill>
            <a:srgbClr val="000000"/>
          </a:solidFill>
        </p:spPr>
        <p:txBody>
          <a:bodyPr wrap="square">
            <a:spAutoFit/>
          </a:bodyPr>
          <a:lstStyle/>
          <a:p>
            <a:r>
              <a:rPr lang="pt-BR" dirty="0">
                <a:solidFill>
                  <a:schemeClr val="tx2">
                    <a:lumMod val="20000"/>
                    <a:lumOff val="80000"/>
                  </a:schemeClr>
                </a:solidFill>
                <a:latin typeface="Courier"/>
                <a:cs typeface="Courier"/>
              </a:rPr>
              <a:t>09 </a:t>
            </a:r>
            <a:r>
              <a:rPr lang="pt-BR" dirty="0" err="1">
                <a:solidFill>
                  <a:schemeClr val="tx2">
                    <a:lumMod val="20000"/>
                    <a:lumOff val="80000"/>
                  </a:schemeClr>
                </a:solidFill>
                <a:latin typeface="Courier"/>
                <a:cs typeface="Courier"/>
              </a:rPr>
              <a:t>Emi</a:t>
            </a:r>
            <a:r>
              <a:rPr lang="pt-BR" dirty="0">
                <a:solidFill>
                  <a:schemeClr val="tx2">
                    <a:lumMod val="20000"/>
                    <a:lumOff val="80000"/>
                  </a:schemeClr>
                </a:solidFill>
                <a:latin typeface="Courier"/>
                <a:cs typeface="Courier"/>
              </a:rPr>
              <a:t>:   Um				   </a:t>
            </a:r>
            <a:endParaRPr lang="en-GB" dirty="0">
              <a:solidFill>
                <a:schemeClr val="tx2">
                  <a:lumMod val="20000"/>
                  <a:lumOff val="80000"/>
                </a:schemeClr>
              </a:solidFill>
              <a:latin typeface="Courier"/>
              <a:cs typeface="Courier"/>
            </a:endParaRPr>
          </a:p>
          <a:p>
            <a:r>
              <a:rPr lang="pt-BR" dirty="0">
                <a:solidFill>
                  <a:schemeClr val="tx2">
                    <a:lumMod val="20000"/>
                    <a:lumOff val="80000"/>
                  </a:schemeClr>
                </a:solidFill>
                <a:latin typeface="Courier"/>
                <a:cs typeface="Courier"/>
              </a:rPr>
              <a:t>10 </a:t>
            </a:r>
            <a:r>
              <a:rPr lang="pt-BR" dirty="0" err="1">
                <a:solidFill>
                  <a:schemeClr val="tx2">
                    <a:lumMod val="20000"/>
                    <a:lumOff val="80000"/>
                  </a:schemeClr>
                </a:solidFill>
                <a:latin typeface="Courier"/>
                <a:cs typeface="Courier"/>
              </a:rPr>
              <a:t>Mum</a:t>
            </a:r>
            <a:r>
              <a:rPr lang="pt-BR" dirty="0">
                <a:solidFill>
                  <a:schemeClr val="tx2">
                    <a:lumMod val="20000"/>
                    <a:lumOff val="80000"/>
                  </a:schemeClr>
                </a:solidFill>
                <a:latin typeface="Courier"/>
                <a:cs typeface="Courier"/>
              </a:rPr>
              <a:t>:   </a:t>
            </a:r>
            <a:r>
              <a:rPr lang="pt-BR" u="sng" dirty="0" err="1">
                <a:solidFill>
                  <a:schemeClr val="tx2">
                    <a:lumMod val="20000"/>
                    <a:lumOff val="80000"/>
                  </a:schemeClr>
                </a:solidFill>
                <a:latin typeface="Courier"/>
                <a:cs typeface="Courier"/>
              </a:rPr>
              <a:t>A</a:t>
            </a:r>
            <a:r>
              <a:rPr lang="pt-BR" dirty="0" err="1">
                <a:solidFill>
                  <a:schemeClr val="tx2">
                    <a:lumMod val="20000"/>
                    <a:lumOff val="80000"/>
                  </a:schemeClr>
                </a:solidFill>
                <a:latin typeface="Courier"/>
                <a:cs typeface="Courier"/>
              </a:rPr>
              <a:t>:n</a:t>
            </a:r>
            <a:r>
              <a:rPr lang="pt-BR" dirty="0">
                <a:solidFill>
                  <a:schemeClr val="tx2">
                    <a:lumMod val="20000"/>
                    <a:lumOff val="80000"/>
                  </a:schemeClr>
                </a:solidFill>
                <a:latin typeface="Courier"/>
                <a:cs typeface="Courier"/>
              </a:rPr>
              <a:t>’ um [</a:t>
            </a:r>
            <a:r>
              <a:rPr lang="pt-BR" dirty="0" err="1">
                <a:solidFill>
                  <a:schemeClr val="tx2">
                    <a:lumMod val="20000"/>
                    <a:lumOff val="80000"/>
                  </a:schemeClr>
                </a:solidFill>
                <a:latin typeface="Courier"/>
                <a:cs typeface="Courier"/>
              </a:rPr>
              <a:t>you</a:t>
            </a:r>
            <a:r>
              <a:rPr lang="pt-BR" dirty="0">
                <a:solidFill>
                  <a:schemeClr val="tx2">
                    <a:lumMod val="20000"/>
                    <a:lumOff val="80000"/>
                  </a:schemeClr>
                </a:solidFill>
                <a:latin typeface="Courier"/>
                <a:cs typeface="Courier"/>
              </a:rPr>
              <a:t>-]			   </a:t>
            </a:r>
            <a:endParaRPr lang="en-GB" dirty="0">
              <a:solidFill>
                <a:schemeClr val="tx2">
                  <a:lumMod val="20000"/>
                  <a:lumOff val="80000"/>
                </a:schemeClr>
              </a:solidFill>
              <a:latin typeface="Courier"/>
              <a:cs typeface="Courier"/>
            </a:endParaRPr>
          </a:p>
          <a:p>
            <a:r>
              <a:rPr lang="pt-BR" b="1" dirty="0">
                <a:solidFill>
                  <a:srgbClr val="EAC968"/>
                </a:solidFill>
                <a:latin typeface="Courier"/>
                <a:cs typeface="Courier"/>
              </a:rPr>
              <a:t>11 </a:t>
            </a:r>
            <a:r>
              <a:rPr lang="pt-BR" b="1" dirty="0" err="1">
                <a:solidFill>
                  <a:srgbClr val="EAC968"/>
                </a:solidFill>
                <a:latin typeface="Courier"/>
                <a:cs typeface="Courier"/>
              </a:rPr>
              <a:t>Dad</a:t>
            </a:r>
            <a:r>
              <a:rPr lang="pt-BR" b="1" dirty="0">
                <a:solidFill>
                  <a:srgbClr val="EAC968"/>
                </a:solidFill>
                <a:latin typeface="Courier"/>
                <a:cs typeface="Courier"/>
              </a:rPr>
              <a:t>:           [LE  ]AVE </a:t>
            </a:r>
            <a:r>
              <a:rPr lang="pt-BR" b="1" dirty="0" err="1">
                <a:solidFill>
                  <a:srgbClr val="EAC968"/>
                </a:solidFill>
                <a:latin typeface="Courier"/>
                <a:cs typeface="Courier"/>
              </a:rPr>
              <a:t>leave</a:t>
            </a:r>
            <a:r>
              <a:rPr lang="pt-BR" b="1" dirty="0">
                <a:solidFill>
                  <a:srgbClr val="EAC968"/>
                </a:solidFill>
                <a:latin typeface="Courier"/>
                <a:cs typeface="Courier"/>
              </a:rPr>
              <a:t> </a:t>
            </a:r>
            <a:r>
              <a:rPr lang="pt-BR" b="1" dirty="0" err="1">
                <a:solidFill>
                  <a:srgbClr val="EAC968"/>
                </a:solidFill>
                <a:latin typeface="Courier"/>
                <a:cs typeface="Courier"/>
              </a:rPr>
              <a:t>leave</a:t>
            </a:r>
            <a:r>
              <a:rPr lang="pt-BR" b="1" dirty="0">
                <a:solidFill>
                  <a:srgbClr val="EAC968"/>
                </a:solidFill>
                <a:latin typeface="Courier"/>
                <a:cs typeface="Courier"/>
              </a:rPr>
              <a:t> </a:t>
            </a:r>
            <a:r>
              <a:rPr lang="pt-BR" b="1" dirty="0" err="1">
                <a:solidFill>
                  <a:srgbClr val="EAC968"/>
                </a:solidFill>
                <a:latin typeface="Courier"/>
                <a:cs typeface="Courier"/>
              </a:rPr>
              <a:t>plea</a:t>
            </a:r>
            <a:r>
              <a:rPr lang="pt-BR" b="1" dirty="0">
                <a:solidFill>
                  <a:srgbClr val="EAC968"/>
                </a:solidFill>
                <a:latin typeface="Courier"/>
                <a:cs typeface="Courier"/>
              </a:rPr>
              <a:t>-]</a:t>
            </a:r>
            <a:r>
              <a:rPr lang="pt-BR" dirty="0">
                <a:solidFill>
                  <a:schemeClr val="tx2">
                    <a:lumMod val="20000"/>
                    <a:lumOff val="80000"/>
                  </a:schemeClr>
                </a:solidFill>
                <a:latin typeface="Courier"/>
                <a:cs typeface="Courier"/>
              </a:rPr>
              <a:t> </a:t>
            </a:r>
            <a:endParaRPr lang="en-GB" dirty="0">
              <a:solidFill>
                <a:schemeClr val="tx2">
                  <a:lumMod val="20000"/>
                  <a:lumOff val="80000"/>
                </a:schemeClr>
              </a:solidFill>
              <a:latin typeface="Courier"/>
              <a:cs typeface="Courier"/>
            </a:endParaRPr>
          </a:p>
          <a:p>
            <a:r>
              <a:rPr lang="en-US" dirty="0">
                <a:solidFill>
                  <a:schemeClr val="tx2">
                    <a:lumMod val="20000"/>
                    <a:lumOff val="80000"/>
                  </a:schemeClr>
                </a:solidFill>
                <a:latin typeface="Courier"/>
                <a:cs typeface="Courier"/>
              </a:rPr>
              <a:t>12 Emi:           [</a:t>
            </a:r>
            <a:r>
              <a:rPr lang="en-US" u="sng" dirty="0">
                <a:solidFill>
                  <a:schemeClr val="tx2">
                    <a:lumMod val="20000"/>
                    <a:lumOff val="80000"/>
                  </a:schemeClr>
                </a:solidFill>
                <a:latin typeface="Courier"/>
                <a:cs typeface="Courier"/>
              </a:rPr>
              <a:t>Roa</a:t>
            </a:r>
            <a:r>
              <a:rPr lang="en-US" dirty="0">
                <a:solidFill>
                  <a:schemeClr val="tx2">
                    <a:lumMod val="20000"/>
                    <a:lumOff val="80000"/>
                  </a:schemeClr>
                </a:solidFill>
                <a:latin typeface="Courier"/>
                <a:cs typeface="Courier"/>
              </a:rPr>
              <a:t>st                </a:t>
            </a:r>
            <a:r>
              <a:rPr lang="en-US" dirty="0" err="1">
                <a:solidFill>
                  <a:schemeClr val="tx2">
                    <a:lumMod val="20000"/>
                    <a:lumOff val="80000"/>
                  </a:schemeClr>
                </a:solidFill>
                <a:latin typeface="Courier"/>
                <a:cs typeface="Courier"/>
              </a:rPr>
              <a:t>po</a:t>
            </a:r>
            <a:r>
              <a:rPr lang="en-US" dirty="0">
                <a:solidFill>
                  <a:schemeClr val="tx2">
                    <a:lumMod val="20000"/>
                    <a:lumOff val="80000"/>
                  </a:schemeClr>
                </a:solidFill>
                <a:latin typeface="Courier"/>
                <a:cs typeface="Courier"/>
              </a:rPr>
              <a:t>   ]</a:t>
            </a:r>
            <a:r>
              <a:rPr lang="en-US" u="sng" dirty="0" err="1" smtClean="0">
                <a:solidFill>
                  <a:schemeClr val="tx2">
                    <a:lumMod val="20000"/>
                    <a:lumOff val="80000"/>
                  </a:schemeClr>
                </a:solidFill>
                <a:latin typeface="Courier"/>
                <a:cs typeface="Courier"/>
              </a:rPr>
              <a:t>ta</a:t>
            </a:r>
            <a:r>
              <a:rPr lang="en-US" dirty="0" err="1" smtClean="0">
                <a:solidFill>
                  <a:schemeClr val="tx2">
                    <a:lumMod val="20000"/>
                    <a:lumOff val="80000"/>
                  </a:schemeClr>
                </a:solidFill>
                <a:latin typeface="Courier"/>
                <a:cs typeface="Courier"/>
              </a:rPr>
              <a:t>:toes</a:t>
            </a:r>
            <a:endParaRPr lang="en-US" dirty="0" smtClean="0">
              <a:solidFill>
                <a:schemeClr val="tx2">
                  <a:lumMod val="20000"/>
                  <a:lumOff val="80000"/>
                </a:schemeClr>
              </a:solidFill>
              <a:latin typeface="Courier"/>
              <a:cs typeface="Courier"/>
            </a:endParaRPr>
          </a:p>
          <a:p>
            <a:r>
              <a:rPr lang="en-US" dirty="0" smtClean="0">
                <a:solidFill>
                  <a:schemeClr val="tx2">
                    <a:lumMod val="20000"/>
                    <a:lumOff val="80000"/>
                  </a:schemeClr>
                </a:solidFill>
                <a:latin typeface="Courier"/>
                <a:cs typeface="Courier"/>
              </a:rPr>
              <a:t> </a:t>
            </a:r>
            <a:endParaRPr lang="en-GB" dirty="0">
              <a:solidFill>
                <a:schemeClr val="tx2">
                  <a:lumMod val="20000"/>
                  <a:lumOff val="80000"/>
                </a:schemeClr>
              </a:solidFill>
              <a:latin typeface="Courier"/>
              <a:cs typeface="Courier"/>
            </a:endParaRPr>
          </a:p>
        </p:txBody>
      </p:sp>
      <p:sp>
        <p:nvSpPr>
          <p:cNvPr id="29" name="TextBox 28"/>
          <p:cNvSpPr txBox="1"/>
          <p:nvPr/>
        </p:nvSpPr>
        <p:spPr>
          <a:xfrm>
            <a:off x="4992255" y="5709205"/>
            <a:ext cx="2343727" cy="461665"/>
          </a:xfrm>
          <a:prstGeom prst="rect">
            <a:avLst/>
          </a:prstGeom>
          <a:noFill/>
        </p:spPr>
        <p:txBody>
          <a:bodyPr wrap="square" rtlCol="0">
            <a:spAutoFit/>
          </a:bodyPr>
          <a:lstStyle/>
          <a:p>
            <a:r>
              <a:rPr lang="en-US" sz="2400" dirty="0" smtClean="0">
                <a:solidFill>
                  <a:schemeClr val="accent3">
                    <a:lumMod val="20000"/>
                    <a:lumOff val="80000"/>
                  </a:schemeClr>
                </a:solidFill>
              </a:rPr>
              <a:t>Directed Action</a:t>
            </a:r>
            <a:endParaRPr lang="en-US" sz="2400" dirty="0">
              <a:solidFill>
                <a:schemeClr val="accent3">
                  <a:lumMod val="20000"/>
                  <a:lumOff val="80000"/>
                </a:schemeClr>
              </a:solidFill>
            </a:endParaRPr>
          </a:p>
        </p:txBody>
      </p:sp>
      <p:sp>
        <p:nvSpPr>
          <p:cNvPr id="30" name="TextBox 29"/>
          <p:cNvSpPr txBox="1"/>
          <p:nvPr/>
        </p:nvSpPr>
        <p:spPr>
          <a:xfrm>
            <a:off x="350983" y="4023723"/>
            <a:ext cx="1590964" cy="830997"/>
          </a:xfrm>
          <a:prstGeom prst="rect">
            <a:avLst/>
          </a:prstGeom>
          <a:noFill/>
        </p:spPr>
        <p:txBody>
          <a:bodyPr wrap="square" rtlCol="0">
            <a:spAutoFit/>
          </a:bodyPr>
          <a:lstStyle/>
          <a:p>
            <a:r>
              <a:rPr lang="en-US" sz="2400" dirty="0" smtClean="0">
                <a:solidFill>
                  <a:schemeClr val="accent6">
                    <a:lumMod val="20000"/>
                    <a:lumOff val="80000"/>
                  </a:schemeClr>
                </a:solidFill>
              </a:rPr>
              <a:t>Prohibited Action</a:t>
            </a:r>
            <a:endParaRPr lang="en-US" sz="2400" dirty="0">
              <a:solidFill>
                <a:schemeClr val="accent6">
                  <a:lumMod val="20000"/>
                  <a:lumOff val="80000"/>
                </a:schemeClr>
              </a:solidFill>
            </a:endParaRPr>
          </a:p>
        </p:txBody>
      </p:sp>
    </p:spTree>
    <p:extLst>
      <p:ext uri="{BB962C8B-B14F-4D97-AF65-F5344CB8AC3E}">
        <p14:creationId xmlns:p14="http://schemas.microsoft.com/office/powerpoint/2010/main" val="15501453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8" grpId="0" animBg="1"/>
      <p:bldP spid="29" grpId="0"/>
      <p:bldP spid="3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 6: FA02_06:52 Obstruction</a:t>
            </a:r>
            <a:endParaRPr lang="en-US" dirty="0"/>
          </a:p>
        </p:txBody>
      </p:sp>
      <p:sp>
        <p:nvSpPr>
          <p:cNvPr id="3" name="Content Placeholder 2"/>
          <p:cNvSpPr>
            <a:spLocks noGrp="1"/>
          </p:cNvSpPr>
          <p:nvPr>
            <p:ph idx="1"/>
          </p:nvPr>
        </p:nvSpPr>
        <p:spPr>
          <a:xfrm>
            <a:off x="115450" y="1102584"/>
            <a:ext cx="9028550" cy="1668325"/>
          </a:xfrm>
        </p:spPr>
        <p:txBody>
          <a:bodyPr>
            <a:normAutofit/>
          </a:bodyPr>
          <a:lstStyle/>
          <a:p>
            <a:pPr marL="0" indent="0">
              <a:buNone/>
            </a:pPr>
            <a:r>
              <a:rPr lang="pt-BR" sz="1800" dirty="0">
                <a:solidFill>
                  <a:schemeClr val="tx2">
                    <a:lumMod val="20000"/>
                    <a:lumOff val="80000"/>
                  </a:schemeClr>
                </a:solidFill>
                <a:latin typeface="Courier"/>
                <a:cs typeface="Courier"/>
              </a:rPr>
              <a:t>13 </a:t>
            </a:r>
            <a:r>
              <a:rPr lang="pt-BR" sz="1800" dirty="0" err="1">
                <a:solidFill>
                  <a:schemeClr val="tx2">
                    <a:lumMod val="20000"/>
                    <a:lumOff val="80000"/>
                  </a:schemeClr>
                </a:solidFill>
                <a:latin typeface="Courier"/>
                <a:cs typeface="Courier"/>
              </a:rPr>
              <a:t>Jes</a:t>
            </a:r>
            <a:r>
              <a:rPr lang="pt-BR" sz="1800" dirty="0">
                <a:solidFill>
                  <a:schemeClr val="tx2">
                    <a:lumMod val="20000"/>
                    <a:lumOff val="80000"/>
                  </a:schemeClr>
                </a:solidFill>
                <a:latin typeface="Courier"/>
                <a:cs typeface="Courier"/>
              </a:rPr>
              <a:t>:   [</a:t>
            </a:r>
            <a:r>
              <a:rPr lang="pt-BR" sz="1800" u="sng" dirty="0" err="1">
                <a:solidFill>
                  <a:schemeClr val="tx2">
                    <a:lumMod val="20000"/>
                    <a:lumOff val="80000"/>
                  </a:schemeClr>
                </a:solidFill>
                <a:latin typeface="Courier"/>
                <a:cs typeface="Courier"/>
              </a:rPr>
              <a:t>I</a:t>
            </a:r>
            <a:r>
              <a:rPr lang="pt-BR" sz="1800" dirty="0">
                <a:solidFill>
                  <a:schemeClr val="tx2">
                    <a:lumMod val="20000"/>
                    <a:lumOff val="80000"/>
                  </a:schemeClr>
                </a:solidFill>
                <a:latin typeface="Courier"/>
                <a:cs typeface="Courier"/>
              </a:rPr>
              <a:t>: </a:t>
            </a:r>
            <a:r>
              <a:rPr lang="pt-BR" sz="1800" dirty="0" err="1">
                <a:solidFill>
                  <a:schemeClr val="tx2">
                    <a:lumMod val="20000"/>
                    <a:lumOff val="80000"/>
                  </a:schemeClr>
                </a:solidFill>
                <a:latin typeface="Courier"/>
                <a:cs typeface="Courier"/>
              </a:rPr>
              <a:t>w</a:t>
            </a:r>
            <a:r>
              <a:rPr lang="pt-BR" sz="1800" u="sng" dirty="0" err="1">
                <a:solidFill>
                  <a:schemeClr val="tx2">
                    <a:lumMod val="20000"/>
                    <a:lumOff val="80000"/>
                  </a:schemeClr>
                </a:solidFill>
                <a:latin typeface="Courier"/>
                <a:cs typeface="Courier"/>
              </a:rPr>
              <a:t>a</a:t>
            </a:r>
            <a:r>
              <a:rPr lang="pt-BR" sz="1800" dirty="0" err="1">
                <a:solidFill>
                  <a:schemeClr val="tx2">
                    <a:lumMod val="20000"/>
                    <a:lumOff val="80000"/>
                  </a:schemeClr>
                </a:solidFill>
                <a:latin typeface="Courier"/>
                <a:cs typeface="Courier"/>
              </a:rPr>
              <a:t>:n</a:t>
            </a:r>
            <a:r>
              <a:rPr lang="pt-BR" sz="1800" dirty="0">
                <a:solidFill>
                  <a:schemeClr val="tx2">
                    <a:lumMod val="20000"/>
                    <a:lumOff val="80000"/>
                  </a:schemeClr>
                </a:solidFill>
                <a:latin typeface="Courier"/>
                <a:cs typeface="Courier"/>
              </a:rPr>
              <a:t>’ </a:t>
            </a:r>
            <a:r>
              <a:rPr lang="pt-BR" sz="1800" u="sng" dirty="0">
                <a:solidFill>
                  <a:schemeClr val="tx2">
                    <a:lumMod val="20000"/>
                    <a:lumOff val="80000"/>
                  </a:schemeClr>
                </a:solidFill>
                <a:latin typeface="Courier"/>
                <a:cs typeface="Courier"/>
              </a:rPr>
              <a:t>so</a:t>
            </a:r>
            <a:r>
              <a:rPr lang="pt-BR" sz="1800" dirty="0">
                <a:solidFill>
                  <a:schemeClr val="tx2">
                    <a:lumMod val="20000"/>
                    <a:lumOff val="80000"/>
                  </a:schemeClr>
                </a:solidFill>
                <a:latin typeface="Courier"/>
                <a:cs typeface="Courier"/>
              </a:rPr>
              <a:t>me o’ </a:t>
            </a:r>
            <a:r>
              <a:rPr lang="pt-BR" sz="1800" u="sng" dirty="0" err="1">
                <a:solidFill>
                  <a:schemeClr val="tx2">
                    <a:lumMod val="20000"/>
                    <a:lumOff val="80000"/>
                  </a:schemeClr>
                </a:solidFill>
                <a:latin typeface="Courier"/>
                <a:cs typeface="Courier"/>
              </a:rPr>
              <a:t>i</a:t>
            </a:r>
            <a:r>
              <a:rPr lang="pt-BR" sz="1800" dirty="0">
                <a:solidFill>
                  <a:schemeClr val="tx2">
                    <a:lumMod val="20000"/>
                    <a:lumOff val="80000"/>
                  </a:schemeClr>
                </a:solidFill>
                <a:latin typeface="Courier"/>
                <a:cs typeface="Courier"/>
              </a:rPr>
              <a:t>’:  ]</a:t>
            </a:r>
            <a:endParaRPr lang="en-GB" sz="1800" dirty="0">
              <a:solidFill>
                <a:schemeClr val="tx2">
                  <a:lumMod val="20000"/>
                  <a:lumOff val="80000"/>
                </a:schemeClr>
              </a:solidFill>
              <a:latin typeface="Courier"/>
              <a:cs typeface="Courier"/>
            </a:endParaRPr>
          </a:p>
          <a:p>
            <a:pPr marL="0" indent="0">
              <a:buNone/>
            </a:pPr>
            <a:r>
              <a:rPr lang="en-US" sz="1800" dirty="0">
                <a:solidFill>
                  <a:schemeClr val="tx2">
                    <a:lumMod val="20000"/>
                    <a:lumOff val="80000"/>
                  </a:schemeClr>
                </a:solidFill>
                <a:latin typeface="Courier"/>
                <a:cs typeface="Courier"/>
              </a:rPr>
              <a:t>14 </a:t>
            </a:r>
            <a:r>
              <a:rPr lang="en-US" sz="1800" dirty="0" err="1">
                <a:solidFill>
                  <a:schemeClr val="tx2">
                    <a:lumMod val="20000"/>
                    <a:lumOff val="80000"/>
                  </a:schemeClr>
                </a:solidFill>
                <a:latin typeface="Courier"/>
                <a:cs typeface="Courier"/>
              </a:rPr>
              <a:t>Jes</a:t>
            </a:r>
            <a:r>
              <a:rPr lang="en-US" sz="1800" dirty="0">
                <a:solidFill>
                  <a:schemeClr val="tx2">
                    <a:lumMod val="20000"/>
                    <a:lumOff val="80000"/>
                  </a:schemeClr>
                </a:solidFill>
                <a:latin typeface="Courier"/>
                <a:cs typeface="Courier"/>
              </a:rPr>
              <a:t>:   [((moves her arm back))]</a:t>
            </a:r>
            <a:endParaRPr lang="en-GB" sz="1800" dirty="0">
              <a:solidFill>
                <a:schemeClr val="tx2">
                  <a:lumMod val="20000"/>
                  <a:lumOff val="80000"/>
                </a:schemeClr>
              </a:solidFill>
              <a:latin typeface="Courier"/>
              <a:cs typeface="Courier"/>
            </a:endParaRPr>
          </a:p>
          <a:p>
            <a:pPr marL="0" indent="0">
              <a:buNone/>
            </a:pPr>
            <a:r>
              <a:rPr lang="en-US" sz="1800" dirty="0">
                <a:solidFill>
                  <a:schemeClr val="tx2">
                    <a:lumMod val="20000"/>
                    <a:lumOff val="80000"/>
                  </a:schemeClr>
                </a:solidFill>
                <a:latin typeface="Courier"/>
                <a:cs typeface="Courier"/>
              </a:rPr>
              <a:t>15 Emi:   [like </a:t>
            </a:r>
            <a:r>
              <a:rPr lang="en-US" sz="1800" u="sng" dirty="0">
                <a:solidFill>
                  <a:schemeClr val="tx2">
                    <a:lumMod val="20000"/>
                    <a:lumOff val="80000"/>
                  </a:schemeClr>
                </a:solidFill>
                <a:latin typeface="Courier"/>
                <a:cs typeface="Courier"/>
              </a:rPr>
              <a:t>thi</a:t>
            </a:r>
            <a:r>
              <a:rPr lang="en-US" sz="1800" dirty="0">
                <a:solidFill>
                  <a:schemeClr val="tx2">
                    <a:lumMod val="20000"/>
                    <a:lumOff val="80000"/>
                  </a:schemeClr>
                </a:solidFill>
                <a:latin typeface="Courier"/>
                <a:cs typeface="Courier"/>
              </a:rPr>
              <a:t>s:         ][</a:t>
            </a:r>
            <a:r>
              <a:rPr lang="en-US" sz="1800" u="sng" dirty="0" err="1">
                <a:solidFill>
                  <a:schemeClr val="tx2">
                    <a:lumMod val="20000"/>
                    <a:lumOff val="80000"/>
                  </a:schemeClr>
                </a:solidFill>
                <a:latin typeface="Courier"/>
                <a:cs typeface="Courier"/>
              </a:rPr>
              <a:t>Th</a:t>
            </a:r>
            <a:r>
              <a:rPr lang="en-US" sz="1800" dirty="0" err="1">
                <a:solidFill>
                  <a:schemeClr val="tx2">
                    <a:lumMod val="20000"/>
                    <a:lumOff val="80000"/>
                  </a:schemeClr>
                </a:solidFill>
                <a:latin typeface="Courier"/>
                <a:cs typeface="Courier"/>
              </a:rPr>
              <a:t>’t</a:t>
            </a:r>
            <a:r>
              <a:rPr lang="en-US" sz="1800" dirty="0">
                <a:solidFill>
                  <a:schemeClr val="tx2">
                    <a:lumMod val="20000"/>
                    <a:lumOff val="80000"/>
                  </a:schemeClr>
                </a:solidFill>
                <a:latin typeface="Courier"/>
                <a:cs typeface="Courier"/>
              </a:rPr>
              <a:t> </a:t>
            </a:r>
            <a:r>
              <a:rPr lang="en-US" sz="1800" u="sng" dirty="0" err="1">
                <a:solidFill>
                  <a:schemeClr val="tx2">
                    <a:lumMod val="20000"/>
                    <a:lumOff val="80000"/>
                  </a:schemeClr>
                </a:solidFill>
                <a:latin typeface="Courier"/>
                <a:cs typeface="Courier"/>
              </a:rPr>
              <a:t>pr</a:t>
            </a:r>
            <a:r>
              <a:rPr lang="en-US" sz="1800" dirty="0" err="1">
                <a:solidFill>
                  <a:schemeClr val="tx2">
                    <a:lumMod val="20000"/>
                    <a:lumOff val="80000"/>
                  </a:schemeClr>
                </a:solidFill>
                <a:latin typeface="Courier"/>
                <a:cs typeface="Courier"/>
              </a:rPr>
              <a:t>os</a:t>
            </a:r>
            <a:r>
              <a:rPr lang="en-US" sz="1800" u="sng" dirty="0" err="1">
                <a:solidFill>
                  <a:schemeClr val="tx2">
                    <a:lumMod val="20000"/>
                    <a:lumOff val="80000"/>
                  </a:schemeClr>
                </a:solidFill>
                <a:latin typeface="Courier"/>
                <a:cs typeface="Courier"/>
              </a:rPr>
              <a:t>t</a:t>
            </a:r>
            <a:r>
              <a:rPr lang="en-US" sz="1800" dirty="0" err="1">
                <a:solidFill>
                  <a:schemeClr val="tx2">
                    <a:lumMod val="20000"/>
                    <a:lumOff val="80000"/>
                  </a:schemeClr>
                </a:solidFill>
                <a:latin typeface="Courier"/>
                <a:cs typeface="Courier"/>
              </a:rPr>
              <a:t>e</a:t>
            </a:r>
            <a:r>
              <a:rPr lang="en-US" sz="1800" dirty="0">
                <a:solidFill>
                  <a:schemeClr val="tx2">
                    <a:lumMod val="20000"/>
                    <a:lumOff val="80000"/>
                  </a:schemeClr>
                </a:solidFill>
                <a:latin typeface="Courier"/>
                <a:cs typeface="Courier"/>
              </a:rPr>
              <a:t>-]</a:t>
            </a:r>
            <a:endParaRPr lang="en-GB" sz="1800" dirty="0">
              <a:solidFill>
                <a:schemeClr val="tx2">
                  <a:lumMod val="20000"/>
                  <a:lumOff val="80000"/>
                </a:schemeClr>
              </a:solidFill>
              <a:latin typeface="Courier"/>
              <a:cs typeface="Courier"/>
            </a:endParaRPr>
          </a:p>
          <a:p>
            <a:pPr marL="0" indent="0">
              <a:buNone/>
            </a:pPr>
            <a:r>
              <a:rPr lang="en-US" sz="1800" dirty="0">
                <a:solidFill>
                  <a:schemeClr val="tx2">
                    <a:lumMod val="20000"/>
                    <a:lumOff val="80000"/>
                  </a:schemeClr>
                </a:solidFill>
                <a:latin typeface="Courier"/>
                <a:cs typeface="Courier"/>
              </a:rPr>
              <a:t>16 Mum:                        [</a:t>
            </a:r>
            <a:r>
              <a:rPr lang="en-US" sz="1800" u="sng" dirty="0">
                <a:solidFill>
                  <a:schemeClr val="tx2">
                    <a:lumMod val="20000"/>
                    <a:lumOff val="80000"/>
                  </a:schemeClr>
                </a:solidFill>
                <a:latin typeface="Courier"/>
                <a:cs typeface="Courier"/>
              </a:rPr>
              <a:t>An</a:t>
            </a:r>
            <a:r>
              <a:rPr lang="en-US" sz="1800" dirty="0">
                <a:solidFill>
                  <a:schemeClr val="tx2">
                    <a:lumMod val="20000"/>
                    <a:lumOff val="80000"/>
                  </a:schemeClr>
                </a:solidFill>
                <a:latin typeface="Courier"/>
                <a:cs typeface="Courier"/>
              </a:rPr>
              <a:t>d  </a:t>
            </a:r>
            <a:r>
              <a:rPr lang="en-US" sz="1800" u="sng" dirty="0">
                <a:solidFill>
                  <a:schemeClr val="tx2">
                    <a:lumMod val="20000"/>
                    <a:lumOff val="80000"/>
                  </a:schemeClr>
                </a:solidFill>
                <a:latin typeface="Courier"/>
                <a:cs typeface="Courier"/>
              </a:rPr>
              <a:t>ro</a:t>
            </a:r>
            <a:r>
              <a:rPr lang="en-US" sz="1800" dirty="0">
                <a:solidFill>
                  <a:schemeClr val="tx2">
                    <a:lumMod val="20000"/>
                    <a:lumOff val="80000"/>
                  </a:schemeClr>
                </a:solidFill>
                <a:latin typeface="Courier"/>
                <a:cs typeface="Courier"/>
              </a:rPr>
              <a:t>as</a:t>
            </a:r>
            <a:r>
              <a:rPr lang="en-US" sz="1800" u="sng" dirty="0">
                <a:solidFill>
                  <a:schemeClr val="tx2">
                    <a:lumMod val="20000"/>
                    <a:lumOff val="80000"/>
                  </a:schemeClr>
                </a:solidFill>
                <a:latin typeface="Courier"/>
                <a:cs typeface="Courier"/>
              </a:rPr>
              <a:t>t</a:t>
            </a:r>
            <a:r>
              <a:rPr lang="en-US" sz="1800" dirty="0">
                <a:solidFill>
                  <a:schemeClr val="tx2">
                    <a:lumMod val="20000"/>
                    <a:lumOff val="80000"/>
                  </a:schemeClr>
                </a:solidFill>
                <a:latin typeface="Courier"/>
                <a:cs typeface="Courier"/>
              </a:rPr>
              <a:t>  ][</a:t>
            </a:r>
            <a:r>
              <a:rPr lang="en-US" sz="1800" dirty="0" err="1">
                <a:solidFill>
                  <a:schemeClr val="tx2">
                    <a:lumMod val="20000"/>
                    <a:lumOff val="80000"/>
                  </a:schemeClr>
                </a:solidFill>
                <a:latin typeface="Courier"/>
                <a:cs typeface="Courier"/>
              </a:rPr>
              <a:t>pot</a:t>
            </a:r>
            <a:r>
              <a:rPr lang="en-US" sz="1800" u="sng" dirty="0" err="1">
                <a:solidFill>
                  <a:schemeClr val="tx2">
                    <a:lumMod val="20000"/>
                    <a:lumOff val="80000"/>
                  </a:schemeClr>
                </a:solidFill>
                <a:latin typeface="Courier"/>
                <a:cs typeface="Courier"/>
              </a:rPr>
              <a:t>a</a:t>
            </a:r>
            <a:r>
              <a:rPr lang="en-US" sz="1800" dirty="0" err="1">
                <a:solidFill>
                  <a:schemeClr val="tx2">
                    <a:lumMod val="20000"/>
                    <a:lumOff val="80000"/>
                  </a:schemeClr>
                </a:solidFill>
                <a:latin typeface="Courier"/>
                <a:cs typeface="Courier"/>
              </a:rPr>
              <a:t>:</a:t>
            </a:r>
            <a:r>
              <a:rPr lang="en-US" sz="1800" u="sng" dirty="0" err="1">
                <a:solidFill>
                  <a:schemeClr val="tx2">
                    <a:lumMod val="20000"/>
                    <a:lumOff val="80000"/>
                  </a:schemeClr>
                </a:solidFill>
                <a:latin typeface="Courier"/>
                <a:cs typeface="Courier"/>
              </a:rPr>
              <a:t>toe</a:t>
            </a:r>
            <a:r>
              <a:rPr lang="en-US" sz="1800" dirty="0">
                <a:solidFill>
                  <a:schemeClr val="tx2">
                    <a:lumMod val="20000"/>
                    <a:lumOff val="80000"/>
                  </a:schemeClr>
                </a:solidFill>
                <a:latin typeface="Courier"/>
                <a:cs typeface="Courier"/>
              </a:rPr>
              <a:t>::s      ]</a:t>
            </a:r>
            <a:endParaRPr lang="en-GB" sz="1800" dirty="0">
              <a:solidFill>
                <a:schemeClr val="tx2">
                  <a:lumMod val="20000"/>
                  <a:lumOff val="80000"/>
                </a:schemeClr>
              </a:solidFill>
              <a:latin typeface="Courier"/>
              <a:cs typeface="Courier"/>
            </a:endParaRPr>
          </a:p>
          <a:p>
            <a:pPr marL="514350" indent="-514350">
              <a:buAutoNum type="arabicPlain" startAt="8"/>
            </a:pPr>
            <a:endParaRPr lang="en-US" dirty="0">
              <a:solidFill>
                <a:schemeClr val="tx2">
                  <a:lumMod val="20000"/>
                  <a:lumOff val="80000"/>
                </a:schemeClr>
              </a:solidFill>
              <a:latin typeface="Courier"/>
              <a:cs typeface="Courier"/>
            </a:endParaRPr>
          </a:p>
        </p:txBody>
      </p:sp>
      <p:sp>
        <p:nvSpPr>
          <p:cNvPr id="4" name="Rectangle 3"/>
          <p:cNvSpPr/>
          <p:nvPr/>
        </p:nvSpPr>
        <p:spPr>
          <a:xfrm>
            <a:off x="1212273" y="2730478"/>
            <a:ext cx="7931727" cy="554182"/>
          </a:xfrm>
          <a:prstGeom prst="rect">
            <a:avLst/>
          </a:prstGeom>
          <a:solidFill>
            <a:schemeClr val="accent5"/>
          </a:solidFill>
          <a:ln>
            <a:solidFill>
              <a:schemeClr val="accent5"/>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chemeClr val="bg1"/>
                </a:solidFill>
              </a:rPr>
              <a:t>Eating a forkful of food</a:t>
            </a:r>
            <a:endParaRPr lang="en-US" sz="2400" dirty="0">
              <a:solidFill>
                <a:schemeClr val="bg1"/>
              </a:solidFill>
            </a:endParaRPr>
          </a:p>
        </p:txBody>
      </p:sp>
      <p:sp>
        <p:nvSpPr>
          <p:cNvPr id="5" name="Rectangle 4"/>
          <p:cNvSpPr/>
          <p:nvPr/>
        </p:nvSpPr>
        <p:spPr>
          <a:xfrm>
            <a:off x="1212274" y="3284660"/>
            <a:ext cx="1482436" cy="554182"/>
          </a:xfrm>
          <a:prstGeom prst="rect">
            <a:avLst/>
          </a:prstGeom>
          <a:solidFill>
            <a:schemeClr val="accent5">
              <a:lumMod val="60000"/>
              <a:lumOff val="40000"/>
            </a:schemeClr>
          </a:solidFill>
          <a:ln>
            <a:solidFill>
              <a:schemeClr val="accent5">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Build forkful</a:t>
            </a:r>
            <a:endParaRPr lang="en-US" dirty="0">
              <a:solidFill>
                <a:srgbClr val="000000"/>
              </a:solidFill>
            </a:endParaRPr>
          </a:p>
        </p:txBody>
      </p:sp>
      <p:sp>
        <p:nvSpPr>
          <p:cNvPr id="6" name="Rectangle 5"/>
          <p:cNvSpPr/>
          <p:nvPr/>
        </p:nvSpPr>
        <p:spPr>
          <a:xfrm>
            <a:off x="2847110" y="3284660"/>
            <a:ext cx="1482436" cy="554182"/>
          </a:xfrm>
          <a:prstGeom prst="rect">
            <a:avLst/>
          </a:prstGeom>
          <a:solidFill>
            <a:schemeClr val="accent5">
              <a:lumMod val="60000"/>
              <a:lumOff val="40000"/>
            </a:schemeClr>
          </a:solidFill>
          <a:ln>
            <a:solidFill>
              <a:schemeClr val="accent5">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Raise to mouth</a:t>
            </a:r>
            <a:endParaRPr lang="en-US" dirty="0">
              <a:solidFill>
                <a:srgbClr val="000000"/>
              </a:solidFill>
            </a:endParaRPr>
          </a:p>
        </p:txBody>
      </p:sp>
      <p:sp>
        <p:nvSpPr>
          <p:cNvPr id="7" name="Rectangle 6"/>
          <p:cNvSpPr/>
          <p:nvPr/>
        </p:nvSpPr>
        <p:spPr>
          <a:xfrm>
            <a:off x="4481946" y="3284660"/>
            <a:ext cx="1482436" cy="554182"/>
          </a:xfrm>
          <a:prstGeom prst="rect">
            <a:avLst/>
          </a:prstGeom>
          <a:solidFill>
            <a:schemeClr val="accent5">
              <a:lumMod val="60000"/>
              <a:lumOff val="40000"/>
            </a:schemeClr>
          </a:solidFill>
          <a:ln>
            <a:solidFill>
              <a:schemeClr val="accent5">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Chew</a:t>
            </a:r>
            <a:endParaRPr lang="en-US" dirty="0">
              <a:solidFill>
                <a:srgbClr val="000000"/>
              </a:solidFill>
            </a:endParaRPr>
          </a:p>
        </p:txBody>
      </p:sp>
      <p:sp>
        <p:nvSpPr>
          <p:cNvPr id="8" name="Rectangle 7"/>
          <p:cNvSpPr/>
          <p:nvPr/>
        </p:nvSpPr>
        <p:spPr>
          <a:xfrm>
            <a:off x="6116782" y="3284660"/>
            <a:ext cx="1482436" cy="554182"/>
          </a:xfrm>
          <a:prstGeom prst="rect">
            <a:avLst/>
          </a:prstGeom>
          <a:solidFill>
            <a:schemeClr val="accent5">
              <a:lumMod val="60000"/>
              <a:lumOff val="40000"/>
            </a:schemeClr>
          </a:solidFill>
          <a:ln>
            <a:solidFill>
              <a:schemeClr val="accent5">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Swallow</a:t>
            </a:r>
            <a:endParaRPr lang="en-US" dirty="0">
              <a:solidFill>
                <a:srgbClr val="000000"/>
              </a:solidFill>
            </a:endParaRPr>
          </a:p>
        </p:txBody>
      </p:sp>
      <p:sp>
        <p:nvSpPr>
          <p:cNvPr id="9" name="Rectangle 8"/>
          <p:cNvSpPr/>
          <p:nvPr/>
        </p:nvSpPr>
        <p:spPr>
          <a:xfrm>
            <a:off x="1941947" y="3931206"/>
            <a:ext cx="7202053" cy="554182"/>
          </a:xfrm>
          <a:prstGeom prst="rect">
            <a:avLst/>
          </a:prstGeom>
          <a:solidFill>
            <a:schemeClr val="accent6"/>
          </a:solidFill>
          <a:ln>
            <a:solidFill>
              <a:schemeClr val="accent6"/>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rgbClr val="000000"/>
                </a:solidFill>
              </a:rPr>
              <a:t>Taking Dad’s mash</a:t>
            </a:r>
            <a:endParaRPr lang="en-US" sz="2400" dirty="0">
              <a:solidFill>
                <a:srgbClr val="000000"/>
              </a:solidFill>
            </a:endParaRPr>
          </a:p>
        </p:txBody>
      </p:sp>
      <p:sp>
        <p:nvSpPr>
          <p:cNvPr id="10" name="Rectangle 9"/>
          <p:cNvSpPr/>
          <p:nvPr/>
        </p:nvSpPr>
        <p:spPr>
          <a:xfrm>
            <a:off x="1941947" y="4485388"/>
            <a:ext cx="1482436" cy="554182"/>
          </a:xfrm>
          <a:prstGeom prst="rect">
            <a:avLst/>
          </a:prstGeom>
          <a:solidFill>
            <a:schemeClr val="accent6">
              <a:lumMod val="60000"/>
              <a:lumOff val="40000"/>
            </a:schemeClr>
          </a:solidFill>
          <a:ln>
            <a:solidFill>
              <a:srgbClr val="E9B36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Reach</a:t>
            </a:r>
            <a:endParaRPr lang="en-US" dirty="0">
              <a:solidFill>
                <a:srgbClr val="000000"/>
              </a:solidFill>
            </a:endParaRPr>
          </a:p>
        </p:txBody>
      </p:sp>
      <p:sp>
        <p:nvSpPr>
          <p:cNvPr id="11" name="Rectangle 10"/>
          <p:cNvSpPr/>
          <p:nvPr/>
        </p:nvSpPr>
        <p:spPr>
          <a:xfrm>
            <a:off x="3588328" y="4485388"/>
            <a:ext cx="1482436" cy="554182"/>
          </a:xfrm>
          <a:prstGeom prst="rect">
            <a:avLst/>
          </a:prstGeom>
          <a:solidFill>
            <a:srgbClr val="E9B366"/>
          </a:solidFill>
          <a:ln>
            <a:solidFill>
              <a:schemeClr val="accent6">
                <a:lumMod val="60000"/>
                <a:lumOff val="40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Stab</a:t>
            </a:r>
            <a:endParaRPr lang="en-US" dirty="0">
              <a:solidFill>
                <a:srgbClr val="000000"/>
              </a:solidFill>
            </a:endParaRPr>
          </a:p>
        </p:txBody>
      </p:sp>
      <p:sp>
        <p:nvSpPr>
          <p:cNvPr id="12" name="Rectangle 11"/>
          <p:cNvSpPr/>
          <p:nvPr/>
        </p:nvSpPr>
        <p:spPr>
          <a:xfrm>
            <a:off x="5223164" y="4485388"/>
            <a:ext cx="1482436" cy="554182"/>
          </a:xfrm>
          <a:prstGeom prst="rect">
            <a:avLst/>
          </a:prstGeom>
          <a:solidFill>
            <a:srgbClr val="E9B366"/>
          </a:solidFill>
          <a:ln>
            <a:solidFill>
              <a:srgbClr val="E9B36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solidFill>
                  <a:srgbClr val="000000"/>
                </a:solidFill>
              </a:rPr>
              <a:t>Retrieve</a:t>
            </a:r>
            <a:endParaRPr lang="en-US" dirty="0">
              <a:solidFill>
                <a:srgbClr val="000000"/>
              </a:solidFill>
            </a:endParaRPr>
          </a:p>
        </p:txBody>
      </p:sp>
      <p:sp>
        <p:nvSpPr>
          <p:cNvPr id="23" name="Rectangle 22"/>
          <p:cNvSpPr/>
          <p:nvPr/>
        </p:nvSpPr>
        <p:spPr>
          <a:xfrm>
            <a:off x="1941947" y="2545751"/>
            <a:ext cx="7957126" cy="1385455"/>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chemeClr val="accent5">
                    <a:lumMod val="20000"/>
                    <a:lumOff val="80000"/>
                  </a:schemeClr>
                </a:solidFill>
              </a:rPr>
              <a:t>Obstruction</a:t>
            </a:r>
            <a:endParaRPr lang="en-US" sz="2400" dirty="0">
              <a:solidFill>
                <a:schemeClr val="accent5">
                  <a:lumMod val="20000"/>
                  <a:lumOff val="80000"/>
                </a:schemeClr>
              </a:solidFill>
            </a:endParaRPr>
          </a:p>
        </p:txBody>
      </p:sp>
      <p:sp>
        <p:nvSpPr>
          <p:cNvPr id="25" name="Rectangle 24"/>
          <p:cNvSpPr/>
          <p:nvPr/>
        </p:nvSpPr>
        <p:spPr>
          <a:xfrm>
            <a:off x="3773055" y="3838842"/>
            <a:ext cx="6126018" cy="1316181"/>
          </a:xfrm>
          <a:prstGeom prst="rect">
            <a:avLst/>
          </a:prstGeom>
          <a:solidFill>
            <a:schemeClr val="bg1"/>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rgbClr val="E0EBD9"/>
                </a:solidFill>
              </a:rPr>
              <a:t>Imperative Admonishment</a:t>
            </a:r>
            <a:endParaRPr lang="en-US" sz="2400" dirty="0">
              <a:solidFill>
                <a:srgbClr val="E0EBD9"/>
              </a:solidFill>
            </a:endParaRPr>
          </a:p>
        </p:txBody>
      </p:sp>
      <p:grpSp>
        <p:nvGrpSpPr>
          <p:cNvPr id="32" name="Group 31"/>
          <p:cNvGrpSpPr/>
          <p:nvPr/>
        </p:nvGrpSpPr>
        <p:grpSpPr>
          <a:xfrm>
            <a:off x="3773055" y="3931206"/>
            <a:ext cx="3562927" cy="1777999"/>
            <a:chOff x="3773055" y="3931206"/>
            <a:chExt cx="3562927" cy="1777999"/>
          </a:xfrm>
        </p:grpSpPr>
        <p:sp>
          <p:nvSpPr>
            <p:cNvPr id="22" name="Rectangle 21"/>
            <p:cNvSpPr/>
            <p:nvPr/>
          </p:nvSpPr>
          <p:spPr>
            <a:xfrm>
              <a:off x="3773055" y="5155023"/>
              <a:ext cx="3562927" cy="554182"/>
            </a:xfrm>
            <a:prstGeom prst="rect">
              <a:avLst/>
            </a:prstGeom>
            <a:solidFill>
              <a:schemeClr val="accent3"/>
            </a:solidFill>
            <a:ln>
              <a:solidFill>
                <a:srgbClr val="4576A3"/>
              </a:solidFill>
            </a:ln>
          </p:spPr>
          <p:style>
            <a:lnRef idx="1">
              <a:schemeClr val="accent1"/>
            </a:lnRef>
            <a:fillRef idx="3">
              <a:schemeClr val="accent1"/>
            </a:fillRef>
            <a:effectRef idx="2">
              <a:schemeClr val="accent1"/>
            </a:effectRef>
            <a:fontRef idx="minor">
              <a:schemeClr val="lt1"/>
            </a:fontRef>
          </p:style>
          <p:txBody>
            <a:bodyPr rtlCol="0" anchor="ctr"/>
            <a:lstStyle/>
            <a:p>
              <a:r>
                <a:rPr lang="en-US" sz="2400" dirty="0" smtClean="0">
                  <a:solidFill>
                    <a:schemeClr val="bg1"/>
                  </a:solidFill>
                </a:rPr>
                <a:t>“Leave </a:t>
              </a:r>
              <a:r>
                <a:rPr lang="en-US" sz="2400" dirty="0">
                  <a:solidFill>
                    <a:schemeClr val="bg1"/>
                  </a:solidFill>
                </a:rPr>
                <a:t>l</a:t>
              </a:r>
              <a:r>
                <a:rPr lang="en-US" sz="2400" dirty="0" smtClean="0">
                  <a:solidFill>
                    <a:schemeClr val="bg1"/>
                  </a:solidFill>
                </a:rPr>
                <a:t>eave leave please”</a:t>
              </a:r>
              <a:endParaRPr lang="en-US" sz="2400" dirty="0">
                <a:solidFill>
                  <a:schemeClr val="bg1"/>
                </a:solidFill>
              </a:endParaRPr>
            </a:p>
          </p:txBody>
        </p:sp>
        <p:cxnSp>
          <p:nvCxnSpPr>
            <p:cNvPr id="21" name="Straight Connector 20"/>
            <p:cNvCxnSpPr/>
            <p:nvPr/>
          </p:nvCxnSpPr>
          <p:spPr>
            <a:xfrm>
              <a:off x="3773055" y="3931206"/>
              <a:ext cx="0" cy="1777999"/>
            </a:xfrm>
            <a:prstGeom prst="line">
              <a:avLst/>
            </a:prstGeom>
            <a:ln w="76200" cmpd="sng">
              <a:solidFill>
                <a:schemeClr val="accent3"/>
              </a:solidFill>
            </a:ln>
          </p:spPr>
          <p:style>
            <a:lnRef idx="2">
              <a:schemeClr val="accent1"/>
            </a:lnRef>
            <a:fillRef idx="0">
              <a:schemeClr val="accent1"/>
            </a:fillRef>
            <a:effectRef idx="1">
              <a:schemeClr val="accent1"/>
            </a:effectRef>
            <a:fontRef idx="minor">
              <a:schemeClr val="tx1"/>
            </a:fontRef>
          </p:style>
        </p:cxnSp>
      </p:grpSp>
      <p:sp>
        <p:nvSpPr>
          <p:cNvPr id="28" name="Rectangle 27"/>
          <p:cNvSpPr/>
          <p:nvPr/>
        </p:nvSpPr>
        <p:spPr>
          <a:xfrm>
            <a:off x="1941947" y="3838842"/>
            <a:ext cx="7202053" cy="1938992"/>
          </a:xfrm>
          <a:prstGeom prst="rect">
            <a:avLst/>
          </a:prstGeom>
          <a:solidFill>
            <a:srgbClr val="000000"/>
          </a:solidFill>
        </p:spPr>
        <p:txBody>
          <a:bodyPr wrap="square">
            <a:spAutoFit/>
          </a:bodyPr>
          <a:lstStyle/>
          <a:p>
            <a:endParaRPr lang="en-US" dirty="0" smtClean="0">
              <a:solidFill>
                <a:schemeClr val="tx2">
                  <a:lumMod val="20000"/>
                  <a:lumOff val="80000"/>
                </a:schemeClr>
              </a:solidFill>
              <a:latin typeface="Courier"/>
              <a:cs typeface="Courier"/>
            </a:endParaRPr>
          </a:p>
          <a:p>
            <a:endParaRPr lang="en-US" sz="2400" dirty="0">
              <a:solidFill>
                <a:schemeClr val="accent6">
                  <a:lumMod val="20000"/>
                  <a:lumOff val="80000"/>
                </a:schemeClr>
              </a:solidFill>
              <a:cs typeface="Courier"/>
            </a:endParaRPr>
          </a:p>
          <a:p>
            <a:r>
              <a:rPr lang="en-US" sz="2400" dirty="0" smtClean="0">
                <a:solidFill>
                  <a:schemeClr val="accent6">
                    <a:lumMod val="20000"/>
                    <a:lumOff val="80000"/>
                  </a:schemeClr>
                </a:solidFill>
                <a:cs typeface="Courier"/>
              </a:rPr>
              <a:t>Leave Dad’s mash alone and retract fork</a:t>
            </a:r>
          </a:p>
          <a:p>
            <a:endParaRPr lang="en-US" dirty="0" smtClean="0">
              <a:solidFill>
                <a:schemeClr val="tx2">
                  <a:lumMod val="20000"/>
                  <a:lumOff val="80000"/>
                </a:schemeClr>
              </a:solidFill>
              <a:latin typeface="Courier"/>
              <a:cs typeface="Courier"/>
            </a:endParaRPr>
          </a:p>
          <a:p>
            <a:endParaRPr lang="en-US" dirty="0">
              <a:solidFill>
                <a:schemeClr val="tx2">
                  <a:lumMod val="20000"/>
                  <a:lumOff val="80000"/>
                </a:schemeClr>
              </a:solidFill>
              <a:latin typeface="Courier"/>
              <a:cs typeface="Courier"/>
            </a:endParaRPr>
          </a:p>
          <a:p>
            <a:endParaRPr lang="en-GB" dirty="0">
              <a:solidFill>
                <a:schemeClr val="tx2">
                  <a:lumMod val="20000"/>
                  <a:lumOff val="80000"/>
                </a:schemeClr>
              </a:solidFill>
              <a:latin typeface="Courier"/>
              <a:cs typeface="Courier"/>
            </a:endParaRPr>
          </a:p>
        </p:txBody>
      </p:sp>
      <p:cxnSp>
        <p:nvCxnSpPr>
          <p:cNvPr id="14" name="Straight Connector 13"/>
          <p:cNvCxnSpPr/>
          <p:nvPr/>
        </p:nvCxnSpPr>
        <p:spPr>
          <a:xfrm flipV="1">
            <a:off x="1941947" y="2730480"/>
            <a:ext cx="0" cy="2309090"/>
          </a:xfrm>
          <a:prstGeom prst="line">
            <a:avLst/>
          </a:prstGeom>
          <a:ln w="76200" cmpd="sng">
            <a:solidFill>
              <a:schemeClr val="accent6"/>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0522176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2" fill="hold" grpId="0" nodeType="with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1+#ppt_w/2"/>
                                          </p:val>
                                        </p:tav>
                                        <p:tav tm="100000">
                                          <p:val>
                                            <p:strVal val="#ppt_x"/>
                                          </p:val>
                                        </p:tav>
                                      </p:tavLst>
                                    </p:anim>
                                    <p:anim calcmode="lin" valueType="num">
                                      <p:cBhvr additive="base">
                                        <p:cTn id="8" dur="500" fill="hold"/>
                                        <p:tgtEl>
                                          <p:spTgt spid="28"/>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xit" presetSubtype="2" fill="hold" grpId="0" nodeType="clickEffect">
                                  <p:stCondLst>
                                    <p:cond delay="0"/>
                                  </p:stCondLst>
                                  <p:childTnLst>
                                    <p:anim calcmode="lin" valueType="num">
                                      <p:cBhvr additive="base">
                                        <p:cTn id="12" dur="500"/>
                                        <p:tgtEl>
                                          <p:spTgt spid="23"/>
                                        </p:tgtEl>
                                        <p:attrNameLst>
                                          <p:attrName>ppt_x</p:attrName>
                                        </p:attrNameLst>
                                      </p:cBhvr>
                                      <p:tavLst>
                                        <p:tav tm="0">
                                          <p:val>
                                            <p:strVal val="ppt_x"/>
                                          </p:val>
                                        </p:tav>
                                        <p:tav tm="100000">
                                          <p:val>
                                            <p:strVal val="1+ppt_w/2"/>
                                          </p:val>
                                        </p:tav>
                                      </p:tavLst>
                                    </p:anim>
                                    <p:anim calcmode="lin" valueType="num">
                                      <p:cBhvr additive="base">
                                        <p:cTn id="13" dur="500"/>
                                        <p:tgtEl>
                                          <p:spTgt spid="23"/>
                                        </p:tgtEl>
                                        <p:attrNameLst>
                                          <p:attrName>ppt_y</p:attrName>
                                        </p:attrNameLst>
                                      </p:cBhvr>
                                      <p:tavLst>
                                        <p:tav tm="0">
                                          <p:val>
                                            <p:strVal val="ppt_y"/>
                                          </p:val>
                                        </p:tav>
                                        <p:tav tm="100000">
                                          <p:val>
                                            <p:strVal val="ppt_y"/>
                                          </p:val>
                                        </p:tav>
                                      </p:tavLst>
                                    </p:anim>
                                    <p:set>
                                      <p:cBhvr>
                                        <p:cTn id="14"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8"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92836443"/>
              </p:ext>
            </p:extLst>
          </p:nvPr>
        </p:nvGraphicFramePr>
        <p:xfrm>
          <a:off x="233189" y="1255713"/>
          <a:ext cx="8618084" cy="4754879"/>
        </p:xfrm>
        <a:graphic>
          <a:graphicData uri="http://schemas.openxmlformats.org/drawingml/2006/table">
            <a:tbl>
              <a:tblPr firstRow="1" firstCol="1" bandRow="1">
                <a:tableStyleId>{7DF18680-E054-41AD-8BC1-D1AEF772440D}</a:tableStyleId>
              </a:tblPr>
              <a:tblGrid>
                <a:gridCol w="1516361"/>
                <a:gridCol w="2367241"/>
                <a:gridCol w="2367241"/>
                <a:gridCol w="2367241"/>
              </a:tblGrid>
              <a:tr h="370840">
                <a:tc>
                  <a:txBody>
                    <a:bodyPr/>
                    <a:lstStyle/>
                    <a:p>
                      <a:pPr algn="ctr"/>
                      <a:endParaRPr lang="en-US" dirty="0">
                        <a:solidFill>
                          <a:srgbClr val="000000"/>
                        </a:solidFill>
                      </a:endParaRPr>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rgbClr val="A2C48C"/>
                    </a:solidFill>
                  </a:tcPr>
                </a:tc>
                <a:tc>
                  <a:txBody>
                    <a:bodyPr/>
                    <a:lstStyle/>
                    <a:p>
                      <a:pPr algn="ctr"/>
                      <a:r>
                        <a:rPr lang="en-US" dirty="0" smtClean="0">
                          <a:solidFill>
                            <a:srgbClr val="000000"/>
                          </a:solidFill>
                        </a:rPr>
                        <a:t>Imperative directive</a:t>
                      </a:r>
                      <a:endParaRPr lang="en-US" dirty="0">
                        <a:solidFill>
                          <a:srgbClr val="000000"/>
                        </a:solidFill>
                      </a:endParaRPr>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rgbClr val="A2C48C"/>
                    </a:solidFill>
                  </a:tcPr>
                </a:tc>
                <a:tc>
                  <a:txBody>
                    <a:bodyPr/>
                    <a:lstStyle/>
                    <a:p>
                      <a:pPr algn="ctr"/>
                      <a:r>
                        <a:rPr lang="en-US" dirty="0" smtClean="0">
                          <a:solidFill>
                            <a:schemeClr val="bg1"/>
                          </a:solidFill>
                        </a:rPr>
                        <a:t>Imperative</a:t>
                      </a:r>
                      <a:r>
                        <a:rPr lang="en-US" baseline="0" dirty="0" smtClean="0">
                          <a:solidFill>
                            <a:schemeClr val="bg1"/>
                          </a:solidFill>
                        </a:rPr>
                        <a:t> admonishment</a:t>
                      </a:r>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67924B">
                          <a:lumMod val="50000"/>
                        </a:srgbClr>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rgbClr val="A2C48C"/>
                    </a:solidFill>
                  </a:tcPr>
                </a:tc>
                <a:tc>
                  <a:txBody>
                    <a:bodyPr/>
                    <a:lstStyle/>
                    <a:p>
                      <a:pPr algn="ctr"/>
                      <a:r>
                        <a:rPr lang="en-US" dirty="0" smtClean="0">
                          <a:solidFill>
                            <a:srgbClr val="000000"/>
                          </a:solidFill>
                        </a:rPr>
                        <a:t>Positive prohibition</a:t>
                      </a:r>
                      <a:endParaRPr lang="en-US" dirty="0">
                        <a:solidFill>
                          <a:srgbClr val="000000"/>
                        </a:solidFill>
                      </a:endParaRPr>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67924B">
                          <a:lumMod val="50000"/>
                        </a:srgbClr>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rgbClr val="A2C48C"/>
                    </a:solidFill>
                  </a:tcPr>
                </a:tc>
              </a:tr>
              <a:tr h="370840">
                <a:tc>
                  <a:txBody>
                    <a:bodyPr/>
                    <a:lstStyle/>
                    <a:p>
                      <a:pPr algn="ctr"/>
                      <a:r>
                        <a:rPr lang="en-US" dirty="0" smtClean="0">
                          <a:solidFill>
                            <a:srgbClr val="000000"/>
                          </a:solidFill>
                        </a:rPr>
                        <a:t>Opportunity </a:t>
                      </a:r>
                      <a:r>
                        <a:rPr lang="en-US" b="0" dirty="0" smtClean="0">
                          <a:solidFill>
                            <a:srgbClr val="000000"/>
                          </a:solidFill>
                        </a:rPr>
                        <a:t>to perform directed action</a:t>
                      </a:r>
                    </a:p>
                    <a:p>
                      <a:pPr algn="ctr"/>
                      <a:endParaRPr lang="en-US" b="0" dirty="0">
                        <a:solidFill>
                          <a:srgbClr val="000000"/>
                        </a:solidFill>
                      </a:endParaRPr>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chemeClr val="accent5">
                        <a:lumMod val="60000"/>
                        <a:lumOff val="40000"/>
                      </a:schemeClr>
                    </a:solidFill>
                  </a:tcPr>
                </a:tc>
                <a:tc>
                  <a:txBody>
                    <a:bodyPr/>
                    <a:lstStyle/>
                    <a:p>
                      <a:pPr algn="ctr"/>
                      <a:r>
                        <a:rPr lang="en-US" dirty="0" smtClean="0"/>
                        <a:t>Recipient </a:t>
                      </a:r>
                      <a:r>
                        <a:rPr lang="en-US" b="1" dirty="0" smtClean="0"/>
                        <a:t>couldn’t have performed </a:t>
                      </a:r>
                      <a:r>
                        <a:rPr lang="en-US" dirty="0" smtClean="0"/>
                        <a:t>the directed action prior to the imperative</a:t>
                      </a:r>
                      <a:endParaRPr lang="en-US" dirty="0"/>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chemeClr val="accent5">
                        <a:lumMod val="20000"/>
                        <a:lumOff val="80000"/>
                      </a:schemeClr>
                    </a:solidFill>
                  </a:tcPr>
                </a:tc>
                <a:tc>
                  <a:txBody>
                    <a:bodyPr/>
                    <a:lstStyle/>
                    <a:p>
                      <a:pPr algn="ctr"/>
                      <a:r>
                        <a:rPr lang="en-US" dirty="0" smtClean="0"/>
                        <a:t>Recipient</a:t>
                      </a:r>
                      <a:r>
                        <a:rPr lang="en-US" baseline="0" dirty="0" smtClean="0"/>
                        <a:t> </a:t>
                      </a:r>
                      <a:r>
                        <a:rPr lang="en-US" b="1" baseline="0" dirty="0" smtClean="0"/>
                        <a:t>could have performed</a:t>
                      </a:r>
                      <a:r>
                        <a:rPr lang="en-US" baseline="0" dirty="0" smtClean="0"/>
                        <a:t> the directed action prior to the imperative</a:t>
                      </a:r>
                      <a:endParaRPr lang="en-US" dirty="0"/>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Recipient</a:t>
                      </a:r>
                      <a:r>
                        <a:rPr lang="en-US" baseline="0" dirty="0" smtClean="0"/>
                        <a:t> </a:t>
                      </a:r>
                      <a:r>
                        <a:rPr lang="en-US" b="1" baseline="0" dirty="0" smtClean="0"/>
                        <a:t>c</a:t>
                      </a:r>
                      <a:r>
                        <a:rPr lang="en-US" b="1" dirty="0" smtClean="0"/>
                        <a:t>ould have not </a:t>
                      </a:r>
                      <a:r>
                        <a:rPr lang="en-US" b="1" baseline="0" dirty="0" smtClean="0"/>
                        <a:t>performed</a:t>
                      </a:r>
                      <a:r>
                        <a:rPr lang="en-US" baseline="0" dirty="0" smtClean="0"/>
                        <a:t> the prohibited action prior to the imperative</a:t>
                      </a:r>
                      <a:endParaRPr lang="en-US" dirty="0" smtClean="0"/>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chemeClr val="accent5">
                        <a:lumMod val="20000"/>
                        <a:lumOff val="80000"/>
                      </a:schemeClr>
                    </a:solidFill>
                  </a:tcPr>
                </a:tc>
              </a:tr>
              <a:tr h="370840">
                <a:tc>
                  <a:txBody>
                    <a:bodyPr/>
                    <a:lstStyle/>
                    <a:p>
                      <a:pPr algn="ctr"/>
                      <a:r>
                        <a:rPr lang="en-US" dirty="0" smtClean="0">
                          <a:solidFill>
                            <a:srgbClr val="000000"/>
                          </a:solidFill>
                        </a:rPr>
                        <a:t>Projectable</a:t>
                      </a:r>
                      <a:r>
                        <a:rPr lang="en-US" baseline="0" dirty="0" smtClean="0">
                          <a:solidFill>
                            <a:srgbClr val="000000"/>
                          </a:solidFill>
                        </a:rPr>
                        <a:t> </a:t>
                      </a:r>
                      <a:r>
                        <a:rPr lang="en-US" b="1" baseline="0" dirty="0" smtClean="0">
                          <a:solidFill>
                            <a:srgbClr val="000000"/>
                          </a:solidFill>
                        </a:rPr>
                        <a:t>relevance</a:t>
                      </a:r>
                      <a:r>
                        <a:rPr lang="en-US" b="0" baseline="0" dirty="0" smtClean="0">
                          <a:solidFill>
                            <a:srgbClr val="000000"/>
                          </a:solidFill>
                        </a:rPr>
                        <a:t> of directed action</a:t>
                      </a:r>
                    </a:p>
                    <a:p>
                      <a:pPr algn="ctr"/>
                      <a:endParaRPr lang="en-US" b="0" dirty="0">
                        <a:solidFill>
                          <a:srgbClr val="000000"/>
                        </a:solidFill>
                      </a:endParaRPr>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chemeClr val="accent5">
                        <a:lumMod val="60000"/>
                        <a:lumOff val="40000"/>
                      </a:schemeClr>
                    </a:solidFill>
                  </a:tcPr>
                </a:tc>
                <a:tc>
                  <a:txBody>
                    <a:bodyPr/>
                    <a:lstStyle/>
                    <a:p>
                      <a:pPr algn="ctr"/>
                      <a:r>
                        <a:rPr lang="en-US" dirty="0" smtClean="0">
                          <a:solidFill>
                            <a:schemeClr val="bg1"/>
                          </a:solidFill>
                        </a:rPr>
                        <a:t>The directed</a:t>
                      </a:r>
                      <a:r>
                        <a:rPr lang="en-US" baseline="0" dirty="0" smtClean="0">
                          <a:solidFill>
                            <a:schemeClr val="bg1"/>
                          </a:solidFill>
                        </a:rPr>
                        <a:t> action is n</a:t>
                      </a:r>
                      <a:r>
                        <a:rPr lang="en-US" dirty="0" smtClean="0">
                          <a:solidFill>
                            <a:schemeClr val="bg1"/>
                          </a:solidFill>
                        </a:rPr>
                        <a:t>ot projectable as a relevant next action prior to the imperative</a:t>
                      </a:r>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Recipient </a:t>
                      </a:r>
                      <a:r>
                        <a:rPr lang="en-US" b="1" dirty="0" smtClean="0"/>
                        <a:t>should</a:t>
                      </a:r>
                      <a:r>
                        <a:rPr lang="en-US" b="1" baseline="0" dirty="0" smtClean="0"/>
                        <a:t> have performed</a:t>
                      </a:r>
                      <a:r>
                        <a:rPr lang="en-US" baseline="0" dirty="0" smtClean="0"/>
                        <a:t> the directed action prior to the imperative</a:t>
                      </a:r>
                      <a:endParaRPr lang="en-US" dirty="0" smtClean="0"/>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chemeClr val="accent5">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Recipient </a:t>
                      </a:r>
                      <a:r>
                        <a:rPr lang="en-US" b="1" baseline="0" dirty="0" smtClean="0"/>
                        <a:t>sh</a:t>
                      </a:r>
                      <a:r>
                        <a:rPr lang="en-US" b="1" dirty="0" smtClean="0"/>
                        <a:t>ould have not </a:t>
                      </a:r>
                      <a:r>
                        <a:rPr lang="en-US" b="1" baseline="0" dirty="0" smtClean="0"/>
                        <a:t>performed</a:t>
                      </a:r>
                      <a:r>
                        <a:rPr lang="en-US" baseline="0" dirty="0" smtClean="0"/>
                        <a:t> the prohibited action prior to the imperative</a:t>
                      </a:r>
                      <a:endParaRPr lang="en-US" dirty="0" smtClean="0"/>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chemeClr val="accent5">
                        <a:lumMod val="20000"/>
                        <a:lumOff val="80000"/>
                      </a:schemeClr>
                    </a:solidFill>
                  </a:tcPr>
                </a:tc>
              </a:tr>
              <a:tr h="370840">
                <a:tc>
                  <a:txBody>
                    <a:bodyPr/>
                    <a:lstStyle/>
                    <a:p>
                      <a:pPr algn="ctr"/>
                      <a:r>
                        <a:rPr lang="en-US" dirty="0" smtClean="0">
                          <a:solidFill>
                            <a:srgbClr val="000000"/>
                          </a:solidFill>
                        </a:rPr>
                        <a:t>Progressivity</a:t>
                      </a:r>
                      <a:r>
                        <a:rPr lang="en-US" baseline="0" dirty="0" smtClean="0">
                          <a:solidFill>
                            <a:srgbClr val="000000"/>
                          </a:solidFill>
                        </a:rPr>
                        <a:t> </a:t>
                      </a:r>
                      <a:r>
                        <a:rPr lang="en-US" b="0" dirty="0" smtClean="0">
                          <a:solidFill>
                            <a:srgbClr val="000000"/>
                          </a:solidFill>
                        </a:rPr>
                        <a:t>of the course of action</a:t>
                      </a:r>
                    </a:p>
                    <a:p>
                      <a:pPr algn="ctr"/>
                      <a:endParaRPr lang="en-US" b="0" dirty="0">
                        <a:solidFill>
                          <a:srgbClr val="000000"/>
                        </a:solidFill>
                      </a:endParaRPr>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solidFill>
                      <a:schemeClr val="accent5">
                        <a:lumMod val="60000"/>
                        <a:lumOff val="40000"/>
                      </a:schemeClr>
                    </a:solidFill>
                  </a:tcPr>
                </a:tc>
                <a:tc>
                  <a:txBody>
                    <a:bodyPr/>
                    <a:lstStyle/>
                    <a:p>
                      <a:pPr algn="ctr"/>
                      <a:endParaRPr lang="en-US" smtClean="0"/>
                    </a:p>
                    <a:p>
                      <a:pPr algn="ctr"/>
                      <a:r>
                        <a:rPr lang="en-US" smtClean="0"/>
                        <a:t>Initiates</a:t>
                      </a:r>
                      <a:r>
                        <a:rPr lang="en-US" dirty="0" smtClean="0"/>
                        <a:t>,</a:t>
                      </a:r>
                      <a:r>
                        <a:rPr lang="en-US" baseline="0" dirty="0" smtClean="0"/>
                        <a:t> progresses or expedites progressivity</a:t>
                      </a:r>
                    </a:p>
                    <a:p>
                      <a:pPr algn="ctr"/>
                      <a:endParaRPr lang="en-US" dirty="0"/>
                    </a:p>
                  </a:txBody>
                  <a:tcPr anchor="ctr">
                    <a:lnL w="12700" cap="flat" cmpd="sng" algn="ctr">
                      <a:solidFill>
                        <a:srgbClr val="344926"/>
                      </a:solidFill>
                      <a:prstDash val="solid"/>
                      <a:round/>
                      <a:headEnd type="none" w="med" len="med"/>
                      <a:tailEnd type="none" w="med" len="med"/>
                    </a:lnL>
                    <a:lnR w="12700" cap="flat" cmpd="sng" algn="ctr">
                      <a:solidFill>
                        <a:srgbClr val="344926"/>
                      </a:solidFill>
                      <a:prstDash val="solid"/>
                      <a:round/>
                      <a:headEnd type="none" w="med" len="med"/>
                      <a:tailEnd type="none" w="med" len="med"/>
                    </a:lnR>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tcPr>
                </a:tc>
                <a:tc gridSpan="2">
                  <a:txBody>
                    <a:bodyPr/>
                    <a:lstStyle/>
                    <a:p>
                      <a:pPr algn="ctr"/>
                      <a:r>
                        <a:rPr lang="en-US" dirty="0" smtClean="0"/>
                        <a:t>Restores stalled progressivity</a:t>
                      </a:r>
                      <a:endParaRPr lang="en-US" dirty="0"/>
                    </a:p>
                  </a:txBody>
                  <a:tcPr anchor="ctr">
                    <a:lnL w="12700" cap="flat" cmpd="sng" algn="ctr">
                      <a:solidFill>
                        <a:srgbClr val="344926"/>
                      </a:solidFill>
                      <a:prstDash val="solid"/>
                      <a:round/>
                      <a:headEnd type="none" w="med" len="med"/>
                      <a:tailEnd type="none" w="med" len="med"/>
                    </a:lnL>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tcPr>
                </a:tc>
                <a:tc hMerge="1">
                  <a:txBody>
                    <a:bodyPr/>
                    <a:lstStyle/>
                    <a:p>
                      <a:endParaRPr lang="en-US" dirty="0"/>
                    </a:p>
                  </a:txBody>
                  <a:tcPr>
                    <a:lnL w="12700" cap="flat" cmpd="sng" algn="ctr">
                      <a:solidFill>
                        <a:srgbClr val="344926"/>
                      </a:solidFill>
                      <a:prstDash val="solid"/>
                      <a:round/>
                      <a:headEnd type="none" w="med" len="med"/>
                      <a:tailEnd type="none" w="med" len="med"/>
                    </a:lnL>
                    <a:lnT w="12700" cap="flat" cmpd="sng" algn="ctr">
                      <a:solidFill>
                        <a:srgbClr val="344926"/>
                      </a:solidFill>
                      <a:prstDash val="solid"/>
                      <a:round/>
                      <a:headEnd type="none" w="med" len="med"/>
                      <a:tailEnd type="none" w="med" len="med"/>
                    </a:lnT>
                    <a:lnB w="12700" cap="flat" cmpd="sng" algn="ctr">
                      <a:solidFill>
                        <a:srgbClr val="344926"/>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3435895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Imperatives Data Corpus</a:t>
            </a:r>
            <a:endParaRPr lang="en-US" dirty="0"/>
          </a:p>
        </p:txBody>
      </p:sp>
      <p:sp>
        <p:nvSpPr>
          <p:cNvPr id="3" name="Content Placeholder 2"/>
          <p:cNvSpPr>
            <a:spLocks noGrp="1"/>
          </p:cNvSpPr>
          <p:nvPr>
            <p:ph idx="1"/>
          </p:nvPr>
        </p:nvSpPr>
        <p:spPr>
          <a:xfrm>
            <a:off x="457200" y="1256109"/>
            <a:ext cx="8229600" cy="4876178"/>
          </a:xfrm>
        </p:spPr>
        <p:txBody>
          <a:bodyPr>
            <a:normAutofit fontScale="77500" lnSpcReduction="20000"/>
          </a:bodyPr>
          <a:lstStyle/>
          <a:p>
            <a:r>
              <a:rPr lang="en-US" dirty="0" smtClean="0"/>
              <a:t>12 ¾ hours of UK and US English speaking </a:t>
            </a:r>
            <a:r>
              <a:rPr lang="en-US" dirty="0"/>
              <a:t>video-recorded </a:t>
            </a:r>
            <a:r>
              <a:rPr lang="en-US" dirty="0" smtClean="0"/>
              <a:t>interactions</a:t>
            </a:r>
          </a:p>
          <a:p>
            <a:r>
              <a:rPr lang="en-US" dirty="0" smtClean="0"/>
              <a:t>We identified a broad collection of 650 imperatives</a:t>
            </a:r>
          </a:p>
          <a:p>
            <a:r>
              <a:rPr lang="en-US" dirty="0" smtClean="0"/>
              <a:t>We excluded </a:t>
            </a:r>
            <a:r>
              <a:rPr lang="en-US" dirty="0"/>
              <a:t>the following types of imperatives from our analysis:</a:t>
            </a:r>
            <a:endParaRPr lang="en-GB" dirty="0"/>
          </a:p>
          <a:p>
            <a:pPr lvl="1"/>
            <a:r>
              <a:rPr lang="en-US" dirty="0"/>
              <a:t>Deferred requests (Lindstrom, 1997)</a:t>
            </a:r>
            <a:endParaRPr lang="en-GB" dirty="0"/>
          </a:p>
          <a:p>
            <a:pPr lvl="1"/>
            <a:r>
              <a:rPr lang="en-US" dirty="0" err="1"/>
              <a:t>Prohibitives</a:t>
            </a:r>
            <a:r>
              <a:rPr lang="en-US" dirty="0"/>
              <a:t>: “don’t X”   </a:t>
            </a:r>
            <a:endParaRPr lang="en-GB" dirty="0"/>
          </a:p>
          <a:p>
            <a:pPr lvl="1"/>
            <a:r>
              <a:rPr lang="en-US" dirty="0"/>
              <a:t>Cognitive state imperatives: “imagine this is the building I live in” (MB_11:54), “remember</a:t>
            </a:r>
            <a:r>
              <a:rPr lang="en-US" dirty="0" smtClean="0"/>
              <a:t>”</a:t>
            </a:r>
            <a:endParaRPr lang="en-US" dirty="0"/>
          </a:p>
          <a:p>
            <a:pPr lvl="1"/>
            <a:r>
              <a:rPr lang="en-US" dirty="0" smtClean="0"/>
              <a:t>Affective </a:t>
            </a:r>
            <a:r>
              <a:rPr lang="en-US" dirty="0"/>
              <a:t>state imperatives: “</a:t>
            </a:r>
            <a:r>
              <a:rPr lang="en-US" dirty="0" smtClean="0"/>
              <a:t>calm </a:t>
            </a:r>
            <a:r>
              <a:rPr lang="en-US" dirty="0"/>
              <a:t>down”, “be confident”</a:t>
            </a:r>
            <a:endParaRPr lang="en-GB" dirty="0"/>
          </a:p>
          <a:p>
            <a:pPr lvl="1"/>
            <a:r>
              <a:rPr lang="en-US" dirty="0"/>
              <a:t>Turn-initial particles: “look”, “see”</a:t>
            </a:r>
            <a:endParaRPr lang="en-GB" dirty="0"/>
          </a:p>
          <a:p>
            <a:pPr lvl="1"/>
            <a:r>
              <a:rPr lang="en-US" dirty="0"/>
              <a:t>“Let’s X”,  “let me X</a:t>
            </a:r>
            <a:r>
              <a:rPr lang="en-US" dirty="0" smtClean="0"/>
              <a:t>”</a:t>
            </a:r>
          </a:p>
          <a:p>
            <a:r>
              <a:rPr lang="en-US" dirty="0" smtClean="0"/>
              <a:t>This </a:t>
            </a:r>
            <a:r>
              <a:rPr lang="en-US" dirty="0"/>
              <a:t>analysis is based on a narrowed collection of imperative directives (265). </a:t>
            </a:r>
          </a:p>
          <a:p>
            <a:pPr lvl="1"/>
            <a:endParaRPr lang="en-US" dirty="0" smtClean="0"/>
          </a:p>
          <a:p>
            <a:endParaRPr lang="en-GB" dirty="0"/>
          </a:p>
          <a:p>
            <a:endParaRPr lang="en-US" dirty="0"/>
          </a:p>
        </p:txBody>
      </p:sp>
    </p:spTree>
    <p:extLst>
      <p:ext uri="{BB962C8B-B14F-4D97-AF65-F5344CB8AC3E}">
        <p14:creationId xmlns:p14="http://schemas.microsoft.com/office/powerpoint/2010/main" val="53708799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Progressivity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Imperatives are tools for managing progressivity:</a:t>
            </a:r>
          </a:p>
          <a:p>
            <a:pPr lvl="1"/>
            <a:r>
              <a:rPr lang="en-US" dirty="0" smtClean="0"/>
              <a:t>Imperative directives prospectively make relevant and initiate, progress or expedite courses of action</a:t>
            </a:r>
          </a:p>
          <a:p>
            <a:pPr lvl="1"/>
            <a:r>
              <a:rPr lang="en-US" dirty="0" smtClean="0"/>
              <a:t>Imperative admonishments retrospectively mark breaches in normal progressivity and restore forward movement.</a:t>
            </a:r>
          </a:p>
          <a:p>
            <a:endParaRPr lang="en-US" dirty="0" smtClean="0"/>
          </a:p>
          <a:p>
            <a:r>
              <a:rPr lang="en-US" dirty="0"/>
              <a:t>Imperative admonishments are a tool for the ex post facto enforcement of social </a:t>
            </a:r>
            <a:r>
              <a:rPr lang="en-US" dirty="0" smtClean="0"/>
              <a:t>norms</a:t>
            </a:r>
          </a:p>
          <a:p>
            <a:endParaRPr lang="en-US" dirty="0"/>
          </a:p>
          <a:p>
            <a:r>
              <a:rPr lang="en-US" dirty="0" smtClean="0"/>
              <a:t>The </a:t>
            </a:r>
            <a:r>
              <a:rPr lang="en-US" dirty="0"/>
              <a:t>timing of the imperative relative to the progressivity of the action is sufficient to determine whether it is a directive or an admonishment.</a:t>
            </a:r>
          </a:p>
          <a:p>
            <a:endParaRPr lang="en-US" dirty="0" smtClean="0"/>
          </a:p>
          <a:p>
            <a:endParaRPr lang="en-US" dirty="0" smtClean="0"/>
          </a:p>
        </p:txBody>
      </p:sp>
    </p:spTree>
    <p:extLst>
      <p:ext uri="{BB962C8B-B14F-4D97-AF65-F5344CB8AC3E}">
        <p14:creationId xmlns:p14="http://schemas.microsoft.com/office/powerpoint/2010/main" val="291447802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questions?</a:t>
            </a:r>
            <a:endParaRPr lang="en-US" dirty="0"/>
          </a:p>
        </p:txBody>
      </p:sp>
      <p:sp>
        <p:nvSpPr>
          <p:cNvPr id="3" name="Content Placeholder 2"/>
          <p:cNvSpPr>
            <a:spLocks noGrp="1"/>
          </p:cNvSpPr>
          <p:nvPr>
            <p:ph idx="1"/>
          </p:nvPr>
        </p:nvSpPr>
        <p:spPr>
          <a:xfrm>
            <a:off x="120316" y="1256108"/>
            <a:ext cx="8890000" cy="5601892"/>
          </a:xfrm>
        </p:spPr>
        <p:txBody>
          <a:bodyPr>
            <a:normAutofit fontScale="47500" lnSpcReduction="20000"/>
          </a:bodyPr>
          <a:lstStyle/>
          <a:p>
            <a:pPr marL="360363" indent="-360363">
              <a:buNone/>
            </a:pPr>
            <a:r>
              <a:rPr lang="en-US" dirty="0" err="1"/>
              <a:t>Aikhenvald</a:t>
            </a:r>
            <a:r>
              <a:rPr lang="en-US" dirty="0"/>
              <a:t>, Alexandra Y. (2010) </a:t>
            </a:r>
            <a:r>
              <a:rPr lang="en-US" i="1" dirty="0"/>
              <a:t>Imperatives and Commands.</a:t>
            </a:r>
            <a:r>
              <a:rPr lang="en-US" dirty="0"/>
              <a:t> Oxford Studies in Typology and Linguistic Theory . Oxford University Press, Oxford, UK</a:t>
            </a:r>
            <a:endParaRPr lang="en-GB" dirty="0"/>
          </a:p>
          <a:p>
            <a:pPr marL="360363" indent="-360363">
              <a:buNone/>
            </a:pPr>
            <a:r>
              <a:rPr lang="en-US" dirty="0" err="1" smtClean="0"/>
              <a:t>Antaki</a:t>
            </a:r>
            <a:r>
              <a:rPr lang="en-US" dirty="0"/>
              <a:t>, C., &amp; Kent, A. (2012). Telling people what to do (and sometimes, why): Contingency, entitlement and </a:t>
            </a:r>
            <a:r>
              <a:rPr lang="en-US" dirty="0" smtClean="0"/>
              <a:t>explanation in </a:t>
            </a:r>
            <a:r>
              <a:rPr lang="en-US" dirty="0"/>
              <a:t>staff requests to adults with intellectual impairments. Journal of Pragmatics, 44, 876–889</a:t>
            </a:r>
            <a:r>
              <a:rPr lang="en-US" dirty="0" smtClean="0"/>
              <a:t>.</a:t>
            </a:r>
          </a:p>
          <a:p>
            <a:pPr marL="360363" indent="-360363">
              <a:buNone/>
            </a:pPr>
            <a:r>
              <a:rPr lang="en-US" dirty="0" err="1" smtClean="0"/>
              <a:t>Couper-Kuhlen</a:t>
            </a:r>
            <a:r>
              <a:rPr lang="en-US" dirty="0" smtClean="0"/>
              <a:t>, E. (2013) What does grammar tell us about action? Pragmatics </a:t>
            </a:r>
            <a:r>
              <a:rPr lang="en-US" dirty="0"/>
              <a:t>24:3. 623-</a:t>
            </a:r>
            <a:r>
              <a:rPr lang="en-US" dirty="0" smtClean="0"/>
              <a:t>647</a:t>
            </a:r>
          </a:p>
          <a:p>
            <a:pPr marL="360363" indent="-360363">
              <a:buNone/>
            </a:pPr>
            <a:r>
              <a:rPr lang="en-US" dirty="0" smtClean="0"/>
              <a:t>Craven</a:t>
            </a:r>
            <a:r>
              <a:rPr lang="en-US" dirty="0"/>
              <a:t>, A., &amp; Potter, J. (2010). Directives: Entitlement and contingency in action. Discourse Studies, 12(4), 419–442</a:t>
            </a:r>
            <a:r>
              <a:rPr lang="en-US" dirty="0" smtClean="0"/>
              <a:t>.</a:t>
            </a:r>
          </a:p>
          <a:p>
            <a:pPr marL="360363" indent="-360363">
              <a:buNone/>
            </a:pPr>
            <a:r>
              <a:rPr lang="en-US" dirty="0"/>
              <a:t>Goodwin, Marjorie H., 2006b. Participation, affect, and trajectory in family directive/response sequences. Text and Talk 26 (4/5), 513--542. </a:t>
            </a:r>
            <a:endParaRPr lang="en-US" dirty="0" smtClean="0"/>
          </a:p>
          <a:p>
            <a:pPr marL="360363" indent="-360363">
              <a:buNone/>
            </a:pPr>
            <a:r>
              <a:rPr lang="en-US" dirty="0" smtClean="0"/>
              <a:t>Kent, A. (2012) Compliance</a:t>
            </a:r>
            <a:r>
              <a:rPr lang="en-US" dirty="0"/>
              <a:t>, resistance </a:t>
            </a:r>
            <a:r>
              <a:rPr lang="en-US" dirty="0" smtClean="0"/>
              <a:t>and incipient </a:t>
            </a:r>
            <a:r>
              <a:rPr lang="en-US" dirty="0"/>
              <a:t>compliance </a:t>
            </a:r>
            <a:r>
              <a:rPr lang="en-US" dirty="0" smtClean="0"/>
              <a:t>when responding </a:t>
            </a:r>
            <a:r>
              <a:rPr lang="en-US" dirty="0"/>
              <a:t>to </a:t>
            </a:r>
            <a:r>
              <a:rPr lang="en-US" dirty="0" smtClean="0"/>
              <a:t>directives. Discourse Studies, </a:t>
            </a:r>
            <a:r>
              <a:rPr lang="en-US" dirty="0"/>
              <a:t>14(6) 711</a:t>
            </a:r>
            <a:r>
              <a:rPr lang="en-US" dirty="0" smtClean="0"/>
              <a:t>–730</a:t>
            </a:r>
          </a:p>
          <a:p>
            <a:pPr marL="360363" indent="-360363">
              <a:buNone/>
            </a:pPr>
            <a:r>
              <a:rPr lang="en-US" dirty="0" smtClean="0"/>
              <a:t>Rossi</a:t>
            </a:r>
            <a:r>
              <a:rPr lang="en-US" dirty="0"/>
              <a:t>, G. (2012). Bilateral and unilateral requests: The use of imperatives and mi x? interrogatives in Italian. </a:t>
            </a:r>
            <a:r>
              <a:rPr lang="en-US" dirty="0" smtClean="0"/>
              <a:t>Discourse Processes</a:t>
            </a:r>
            <a:r>
              <a:rPr lang="en-US" dirty="0"/>
              <a:t>, 49, 426–458</a:t>
            </a:r>
            <a:r>
              <a:rPr lang="en-US" dirty="0" smtClean="0"/>
              <a:t>.</a:t>
            </a:r>
          </a:p>
          <a:p>
            <a:pPr marL="360363" indent="-360363">
              <a:buNone/>
            </a:pPr>
            <a:r>
              <a:rPr lang="en-US" dirty="0" err="1" smtClean="0"/>
              <a:t>Stevanovic</a:t>
            </a:r>
            <a:r>
              <a:rPr lang="en-US" dirty="0" smtClean="0"/>
              <a:t>, M., &amp; </a:t>
            </a:r>
            <a:r>
              <a:rPr lang="en-US" dirty="0" err="1" smtClean="0"/>
              <a:t>Peräkylä</a:t>
            </a:r>
            <a:r>
              <a:rPr lang="en-US" dirty="0" smtClean="0"/>
              <a:t>, A. </a:t>
            </a:r>
            <a:r>
              <a:rPr lang="en-US" dirty="0"/>
              <a:t>(2012) Deontic Authority in Interaction: </a:t>
            </a:r>
            <a:r>
              <a:rPr lang="en-US" dirty="0" smtClean="0"/>
              <a:t>The Right </a:t>
            </a:r>
            <a:r>
              <a:rPr lang="en-US" dirty="0"/>
              <a:t>to Announce, Propose, and Decide, Research on Language and Social Interaction, 45:3, 297-321</a:t>
            </a:r>
            <a:r>
              <a:rPr lang="en-US" dirty="0" smtClean="0"/>
              <a:t>,</a:t>
            </a:r>
          </a:p>
          <a:p>
            <a:pPr marL="360363" indent="-360363">
              <a:buNone/>
            </a:pPr>
            <a:r>
              <a:rPr lang="en-US" dirty="0"/>
              <a:t>Vine B (2009) Directives at work: Exploring the contextual complexity of workplace </a:t>
            </a:r>
            <a:r>
              <a:rPr lang="en-US" dirty="0" smtClean="0"/>
              <a:t>directives. Journal </a:t>
            </a:r>
            <a:r>
              <a:rPr lang="en-US" dirty="0"/>
              <a:t>of Pragmatics 41: 1395–1405</a:t>
            </a:r>
            <a:r>
              <a:rPr lang="en-US" dirty="0" smtClean="0"/>
              <a:t>.</a:t>
            </a:r>
          </a:p>
          <a:p>
            <a:pPr marL="360363" indent="-360363">
              <a:buNone/>
            </a:pPr>
            <a:r>
              <a:rPr lang="en-US" dirty="0" smtClean="0"/>
              <a:t>Walker, T. </a:t>
            </a:r>
            <a:r>
              <a:rPr lang="en-US" dirty="0"/>
              <a:t>(2014</a:t>
            </a:r>
            <a:r>
              <a:rPr lang="en-US" dirty="0" smtClean="0"/>
              <a:t>). </a:t>
            </a:r>
            <a:r>
              <a:rPr lang="en-US" dirty="0"/>
              <a:t>Form ≠  Function: The Independence of Prosody and Action</a:t>
            </a:r>
            <a:r>
              <a:rPr lang="en-US" dirty="0" smtClean="0"/>
              <a:t>, Research </a:t>
            </a:r>
            <a:r>
              <a:rPr lang="en-US" dirty="0"/>
              <a:t>on Language and Social Interaction, 47:1, 1-16</a:t>
            </a:r>
            <a:r>
              <a:rPr lang="en-US" dirty="0" smtClean="0"/>
              <a:t>,</a:t>
            </a:r>
          </a:p>
          <a:p>
            <a:pPr marL="360363" indent="-360363">
              <a:buNone/>
            </a:pPr>
            <a:r>
              <a:rPr lang="en-US" dirty="0" err="1" smtClean="0"/>
              <a:t>Wootton</a:t>
            </a:r>
            <a:r>
              <a:rPr lang="en-US" dirty="0"/>
              <a:t>, A. J. (1997). Interaction and the development of mind. Cambridge, England: Cambridge University Press.</a:t>
            </a:r>
          </a:p>
          <a:p>
            <a:pPr marL="360363" indent="-360363">
              <a:buNone/>
            </a:pPr>
            <a:r>
              <a:rPr lang="en-US" dirty="0" err="1"/>
              <a:t>Wootton</a:t>
            </a:r>
            <a:r>
              <a:rPr lang="en-US" dirty="0"/>
              <a:t>, A. J. (2005). Interactional and sequential configurations informing request format selection in children’s </a:t>
            </a:r>
            <a:r>
              <a:rPr lang="en-US" dirty="0" smtClean="0"/>
              <a:t>speech. In </a:t>
            </a:r>
            <a:r>
              <a:rPr lang="en-US" dirty="0"/>
              <a:t>A. </a:t>
            </a:r>
            <a:r>
              <a:rPr lang="en-US" dirty="0" err="1"/>
              <a:t>Hakulinen</a:t>
            </a:r>
            <a:r>
              <a:rPr lang="en-US" dirty="0"/>
              <a:t> &amp; M. </a:t>
            </a:r>
            <a:r>
              <a:rPr lang="en-US" dirty="0" err="1"/>
              <a:t>Selting</a:t>
            </a:r>
            <a:r>
              <a:rPr lang="en-US" dirty="0"/>
              <a:t> (Eds.), Syntax and </a:t>
            </a:r>
            <a:r>
              <a:rPr lang="en-US" dirty="0" err="1"/>
              <a:t>lexic</a:t>
            </a:r>
            <a:r>
              <a:rPr lang="en-US" dirty="0"/>
              <a:t> in conversation. Studies on the use of linguistic resources </a:t>
            </a:r>
            <a:r>
              <a:rPr lang="en-US" dirty="0" smtClean="0"/>
              <a:t>in talk</a:t>
            </a:r>
            <a:r>
              <a:rPr lang="en-US" dirty="0"/>
              <a:t>-in-interaction (pp. 185–208). Amsterdam, The Netherlands: John </a:t>
            </a:r>
            <a:r>
              <a:rPr lang="en-US" dirty="0" err="1"/>
              <a:t>Benjamins</a:t>
            </a:r>
            <a:r>
              <a:rPr lang="en-US" dirty="0"/>
              <a:t>.</a:t>
            </a:r>
          </a:p>
        </p:txBody>
      </p:sp>
    </p:spTree>
    <p:extLst>
      <p:ext uri="{BB962C8B-B14F-4D97-AF65-F5344CB8AC3E}">
        <p14:creationId xmlns:p14="http://schemas.microsoft.com/office/powerpoint/2010/main" val="59179277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Imperative directives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There is a </a:t>
            </a:r>
            <a:r>
              <a:rPr lang="en-US" dirty="0"/>
              <a:t>r</a:t>
            </a:r>
            <a:r>
              <a:rPr lang="en-US" dirty="0" smtClean="0"/>
              <a:t>ich existing literature that addresses the use of imperatives as directives in interaction</a:t>
            </a:r>
          </a:p>
          <a:p>
            <a:endParaRPr lang="en-US" dirty="0" smtClean="0"/>
          </a:p>
          <a:p>
            <a:r>
              <a:rPr lang="en-US" dirty="0" smtClean="0"/>
              <a:t>Imperatives are often discussed in contrast to other request formulations </a:t>
            </a:r>
            <a:r>
              <a:rPr lang="en-US" sz="2400" dirty="0" smtClean="0">
                <a:solidFill>
                  <a:schemeClr val="accent5">
                    <a:lumMod val="40000"/>
                    <a:lumOff val="60000"/>
                  </a:schemeClr>
                </a:solidFill>
              </a:rPr>
              <a:t>(e.g., </a:t>
            </a:r>
            <a:r>
              <a:rPr lang="en-US" sz="2400" dirty="0" err="1" smtClean="0">
                <a:solidFill>
                  <a:schemeClr val="accent5">
                    <a:lumMod val="40000"/>
                    <a:lumOff val="60000"/>
                  </a:schemeClr>
                </a:solidFill>
              </a:rPr>
              <a:t>Antaki</a:t>
            </a:r>
            <a:r>
              <a:rPr lang="en-US" sz="2400" dirty="0" smtClean="0">
                <a:solidFill>
                  <a:schemeClr val="accent5">
                    <a:lumMod val="40000"/>
                    <a:lumOff val="60000"/>
                  </a:schemeClr>
                </a:solidFill>
              </a:rPr>
              <a:t> &amp; Kent, 2012)</a:t>
            </a:r>
          </a:p>
          <a:p>
            <a:r>
              <a:rPr lang="en-US" dirty="0" smtClean="0"/>
              <a:t>Relevant considerations when studying imperatives include: </a:t>
            </a:r>
          </a:p>
          <a:p>
            <a:pPr lvl="1"/>
            <a:r>
              <a:rPr lang="en-US" dirty="0" smtClean="0"/>
              <a:t>Issues of entitlement and contingency / deontic asymmetries </a:t>
            </a:r>
            <a:r>
              <a:rPr lang="en-US" sz="2400" dirty="0" smtClean="0">
                <a:solidFill>
                  <a:srgbClr val="C1D8B3"/>
                </a:solidFill>
              </a:rPr>
              <a:t>(Craven &amp; Potter, 2010; </a:t>
            </a:r>
            <a:r>
              <a:rPr lang="en-US" sz="2400" dirty="0" err="1" smtClean="0">
                <a:solidFill>
                  <a:srgbClr val="C1D8B3"/>
                </a:solidFill>
              </a:rPr>
              <a:t>Stevanovic</a:t>
            </a:r>
            <a:r>
              <a:rPr lang="en-US" sz="2400" dirty="0" smtClean="0">
                <a:solidFill>
                  <a:srgbClr val="C1D8B3"/>
                </a:solidFill>
              </a:rPr>
              <a:t> &amp; Perakyla</a:t>
            </a:r>
            <a:r>
              <a:rPr lang="en-US" sz="2400" dirty="0">
                <a:solidFill>
                  <a:srgbClr val="C1D8B3"/>
                </a:solidFill>
              </a:rPr>
              <a:t>,</a:t>
            </a:r>
            <a:r>
              <a:rPr lang="en-US" sz="2400" dirty="0" smtClean="0">
                <a:solidFill>
                  <a:srgbClr val="C1D8B3"/>
                </a:solidFill>
              </a:rPr>
              <a:t>2012)</a:t>
            </a:r>
          </a:p>
          <a:p>
            <a:pPr lvl="1"/>
            <a:r>
              <a:rPr lang="en-US" dirty="0"/>
              <a:t>F</a:t>
            </a:r>
            <a:r>
              <a:rPr lang="en-US" dirty="0" smtClean="0"/>
              <a:t>orm/practice versus function/action</a:t>
            </a:r>
            <a:r>
              <a:rPr lang="en-US" sz="2400" dirty="0" smtClean="0">
                <a:solidFill>
                  <a:srgbClr val="C1D8B3"/>
                </a:solidFill>
              </a:rPr>
              <a:t> (</a:t>
            </a:r>
            <a:r>
              <a:rPr lang="en-US" sz="2400" dirty="0" err="1">
                <a:solidFill>
                  <a:srgbClr val="C1D8B3"/>
                </a:solidFill>
              </a:rPr>
              <a:t>Aikhenvald</a:t>
            </a:r>
            <a:r>
              <a:rPr lang="en-US" sz="2400" dirty="0">
                <a:solidFill>
                  <a:srgbClr val="C1D8B3"/>
                </a:solidFill>
              </a:rPr>
              <a:t>, 2010; Cooper-</a:t>
            </a:r>
            <a:r>
              <a:rPr lang="en-US" sz="2400" dirty="0" err="1">
                <a:solidFill>
                  <a:srgbClr val="C1D8B3"/>
                </a:solidFill>
              </a:rPr>
              <a:t>Kuhlen</a:t>
            </a:r>
            <a:r>
              <a:rPr lang="en-US" sz="2400" dirty="0">
                <a:solidFill>
                  <a:srgbClr val="C1D8B3"/>
                </a:solidFill>
              </a:rPr>
              <a:t>, </a:t>
            </a:r>
            <a:r>
              <a:rPr lang="en-US" sz="2400" dirty="0" smtClean="0">
                <a:solidFill>
                  <a:srgbClr val="C1D8B3"/>
                </a:solidFill>
              </a:rPr>
              <a:t>2013; Walker, 2014)</a:t>
            </a:r>
          </a:p>
          <a:p>
            <a:pPr lvl="1"/>
            <a:r>
              <a:rPr lang="en-US" dirty="0" smtClean="0"/>
              <a:t>Co-ordination of embodied and verbal actions </a:t>
            </a:r>
            <a:r>
              <a:rPr lang="en-US" sz="2400" dirty="0" smtClean="0">
                <a:solidFill>
                  <a:srgbClr val="C1D8B3"/>
                </a:solidFill>
              </a:rPr>
              <a:t>(Goodwin, 2006; Goodwin &amp; </a:t>
            </a:r>
            <a:r>
              <a:rPr lang="en-US" sz="2400" dirty="0" err="1" smtClean="0">
                <a:solidFill>
                  <a:srgbClr val="C1D8B3"/>
                </a:solidFill>
              </a:rPr>
              <a:t>Cekaite</a:t>
            </a:r>
            <a:r>
              <a:rPr lang="en-US" sz="2400" dirty="0" smtClean="0">
                <a:solidFill>
                  <a:srgbClr val="C1D8B3"/>
                </a:solidFill>
              </a:rPr>
              <a:t>, 2012; Kent, 2012)</a:t>
            </a:r>
          </a:p>
          <a:p>
            <a:pPr lvl="1"/>
            <a:r>
              <a:rPr lang="en-US" dirty="0" smtClean="0"/>
              <a:t>Prior commitment to the course of action</a:t>
            </a:r>
            <a:r>
              <a:rPr lang="en-US" sz="2400" dirty="0" smtClean="0">
                <a:solidFill>
                  <a:srgbClr val="C1D8B3"/>
                </a:solidFill>
              </a:rPr>
              <a:t> (Rossi, 2012; </a:t>
            </a:r>
            <a:r>
              <a:rPr lang="en-US" sz="2400" dirty="0" err="1" smtClean="0">
                <a:solidFill>
                  <a:srgbClr val="C1D8B3"/>
                </a:solidFill>
              </a:rPr>
              <a:t>Wootton</a:t>
            </a:r>
            <a:r>
              <a:rPr lang="en-US" sz="2400" dirty="0" smtClean="0">
                <a:solidFill>
                  <a:srgbClr val="C1D8B3"/>
                </a:solidFill>
              </a:rPr>
              <a:t>, 1997; </a:t>
            </a:r>
            <a:r>
              <a:rPr lang="en-US" sz="2400" dirty="0" err="1">
                <a:solidFill>
                  <a:schemeClr val="accent5">
                    <a:lumMod val="40000"/>
                    <a:lumOff val="60000"/>
                  </a:schemeClr>
                </a:solidFill>
              </a:rPr>
              <a:t>Zinken</a:t>
            </a:r>
            <a:r>
              <a:rPr lang="en-US" sz="2400" dirty="0">
                <a:solidFill>
                  <a:schemeClr val="accent5">
                    <a:lumMod val="40000"/>
                    <a:lumOff val="60000"/>
                  </a:schemeClr>
                </a:solidFill>
              </a:rPr>
              <a:t> &amp; </a:t>
            </a:r>
            <a:r>
              <a:rPr lang="en-US" sz="2400" dirty="0" err="1">
                <a:solidFill>
                  <a:schemeClr val="accent5">
                    <a:lumMod val="40000"/>
                    <a:lumOff val="60000"/>
                  </a:schemeClr>
                </a:solidFill>
              </a:rPr>
              <a:t>Ogiermann</a:t>
            </a:r>
            <a:r>
              <a:rPr lang="en-US" sz="2400" dirty="0">
                <a:solidFill>
                  <a:schemeClr val="accent5">
                    <a:lumMod val="40000"/>
                    <a:lumOff val="60000"/>
                  </a:schemeClr>
                </a:solidFill>
              </a:rPr>
              <a:t>, 2013</a:t>
            </a:r>
            <a:r>
              <a:rPr lang="en-US" sz="2400" dirty="0" smtClean="0">
                <a:solidFill>
                  <a:srgbClr val="C1D8B3"/>
                </a:solidFill>
              </a:rPr>
              <a:t>)</a:t>
            </a:r>
          </a:p>
        </p:txBody>
      </p:sp>
    </p:spTree>
    <p:extLst>
      <p:ext uri="{BB962C8B-B14F-4D97-AF65-F5344CB8AC3E}">
        <p14:creationId xmlns:p14="http://schemas.microsoft.com/office/powerpoint/2010/main" val="224407459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233378"/>
          </a:xfrm>
        </p:spPr>
        <p:txBody>
          <a:bodyPr>
            <a:normAutofit fontScale="90000"/>
          </a:bodyPr>
          <a:lstStyle/>
          <a:p>
            <a:r>
              <a:rPr lang="en-US" dirty="0" smtClean="0"/>
              <a:t>How do we </a:t>
            </a:r>
            <a:r>
              <a:rPr lang="en-GB" dirty="0" smtClean="0"/>
              <a:t>recognise</a:t>
            </a:r>
            <a:r>
              <a:rPr lang="en-US" dirty="0" smtClean="0"/>
              <a:t> when we are being told off?</a:t>
            </a:r>
            <a:endParaRPr lang="en-US" dirty="0"/>
          </a:p>
        </p:txBody>
      </p:sp>
      <p:sp>
        <p:nvSpPr>
          <p:cNvPr id="3" name="Content Placeholder 2"/>
          <p:cNvSpPr>
            <a:spLocks noGrp="1"/>
          </p:cNvSpPr>
          <p:nvPr>
            <p:ph idx="1"/>
          </p:nvPr>
        </p:nvSpPr>
        <p:spPr>
          <a:xfrm>
            <a:off x="457200" y="1785808"/>
            <a:ext cx="8229600" cy="4433242"/>
          </a:xfrm>
        </p:spPr>
        <p:txBody>
          <a:bodyPr>
            <a:normAutofit fontScale="77500" lnSpcReduction="20000"/>
          </a:bodyPr>
          <a:lstStyle/>
          <a:p>
            <a:r>
              <a:rPr lang="en-US" dirty="0" smtClean="0"/>
              <a:t>A common feature of the imperative directives in our collection was a sense of admonishing the recipient for some failure in their conduct regarding the directed action.</a:t>
            </a:r>
          </a:p>
          <a:p>
            <a:endParaRPr lang="en-US" dirty="0" smtClean="0"/>
          </a:p>
          <a:p>
            <a:r>
              <a:rPr lang="en-US" dirty="0" smtClean="0"/>
              <a:t>We intuitively coded 265 </a:t>
            </a:r>
            <a:r>
              <a:rPr lang="en-US" dirty="0"/>
              <a:t>imperatives directives </a:t>
            </a:r>
            <a:r>
              <a:rPr lang="en-US" dirty="0" smtClean="0"/>
              <a:t>from our collection </a:t>
            </a:r>
            <a:r>
              <a:rPr lang="en-GB" dirty="0" smtClean="0"/>
              <a:t>for admonishment</a:t>
            </a:r>
            <a:endParaRPr lang="en-GB" dirty="0"/>
          </a:p>
          <a:p>
            <a:pPr lvl="1"/>
            <a:r>
              <a:rPr lang="en-US" dirty="0"/>
              <a:t>117 (~40%) are admonishing or strongly admonishing</a:t>
            </a:r>
          </a:p>
          <a:p>
            <a:pPr lvl="1"/>
            <a:r>
              <a:rPr lang="en-US" dirty="0"/>
              <a:t>The rest are coded as either not admonishing or unsure. </a:t>
            </a:r>
            <a:endParaRPr lang="en-US" dirty="0" smtClean="0"/>
          </a:p>
          <a:p>
            <a:pPr lvl="1"/>
            <a:endParaRPr lang="en-US" dirty="0"/>
          </a:p>
          <a:p>
            <a:r>
              <a:rPr lang="en-US" dirty="0" smtClean="0">
                <a:solidFill>
                  <a:srgbClr val="C1D8B3"/>
                </a:solidFill>
              </a:rPr>
              <a:t>The aim for the analysis was to </a:t>
            </a:r>
            <a:r>
              <a:rPr lang="en-US" dirty="0">
                <a:solidFill>
                  <a:srgbClr val="C1D8B3"/>
                </a:solidFill>
              </a:rPr>
              <a:t>find a technical understanding of how the action of admonishing might become visible to participants and </a:t>
            </a:r>
            <a:r>
              <a:rPr lang="en-US" dirty="0" smtClean="0">
                <a:solidFill>
                  <a:srgbClr val="C1D8B3"/>
                </a:solidFill>
              </a:rPr>
              <a:t>thus </a:t>
            </a:r>
            <a:r>
              <a:rPr lang="en-US" dirty="0" err="1" smtClean="0">
                <a:solidFill>
                  <a:srgbClr val="C1D8B3"/>
                </a:solidFill>
              </a:rPr>
              <a:t>interactionally</a:t>
            </a:r>
            <a:r>
              <a:rPr lang="en-US" dirty="0" smtClean="0">
                <a:solidFill>
                  <a:srgbClr val="C1D8B3"/>
                </a:solidFill>
              </a:rPr>
              <a:t> relevant. </a:t>
            </a:r>
          </a:p>
          <a:p>
            <a:endParaRPr lang="en-US" dirty="0"/>
          </a:p>
        </p:txBody>
      </p:sp>
    </p:spTree>
    <p:extLst>
      <p:ext uri="{BB962C8B-B14F-4D97-AF65-F5344CB8AC3E}">
        <p14:creationId xmlns:p14="http://schemas.microsoft.com/office/powerpoint/2010/main" val="295925862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76791"/>
          </a:xfrm>
        </p:spPr>
        <p:txBody>
          <a:bodyPr>
            <a:normAutofit fontScale="90000"/>
          </a:bodyPr>
          <a:lstStyle/>
          <a:p>
            <a:r>
              <a:rPr lang="en-US" dirty="0"/>
              <a:t>I</a:t>
            </a:r>
            <a:r>
              <a:rPr lang="en-US" dirty="0" smtClean="0"/>
              <a:t>mperative directives </a:t>
            </a:r>
            <a:br>
              <a:rPr lang="en-US" dirty="0" smtClean="0"/>
            </a:br>
            <a:r>
              <a:rPr lang="en-US" sz="3600" dirty="0" smtClean="0"/>
              <a:t>(non-admonishing)</a:t>
            </a:r>
            <a:endParaRPr lang="en-US" sz="3600" dirty="0"/>
          </a:p>
        </p:txBody>
      </p:sp>
      <p:sp>
        <p:nvSpPr>
          <p:cNvPr id="3" name="Content Placeholder 2"/>
          <p:cNvSpPr>
            <a:spLocks noGrp="1"/>
          </p:cNvSpPr>
          <p:nvPr>
            <p:ph idx="1"/>
          </p:nvPr>
        </p:nvSpPr>
        <p:spPr>
          <a:xfrm>
            <a:off x="457200" y="1596571"/>
            <a:ext cx="8229600" cy="4529592"/>
          </a:xfrm>
        </p:spPr>
        <p:txBody>
          <a:bodyPr>
            <a:normAutofit fontScale="77500" lnSpcReduction="20000"/>
          </a:bodyPr>
          <a:lstStyle/>
          <a:p>
            <a:r>
              <a:rPr lang="en-US" dirty="0"/>
              <a:t>Several researchers have glossed the central action of a directive as being an attempt to get someone to do something </a:t>
            </a:r>
            <a:r>
              <a:rPr lang="en-US" sz="2600" dirty="0">
                <a:solidFill>
                  <a:srgbClr val="C1D8B3"/>
                </a:solidFill>
              </a:rPr>
              <a:t>(e.g., Goodwin, </a:t>
            </a:r>
            <a:r>
              <a:rPr lang="en-US" sz="2600" dirty="0" smtClean="0">
                <a:solidFill>
                  <a:srgbClr val="C1D8B3"/>
                </a:solidFill>
              </a:rPr>
              <a:t>2006; </a:t>
            </a:r>
            <a:r>
              <a:rPr lang="en-US" sz="2600" dirty="0">
                <a:solidFill>
                  <a:srgbClr val="C1D8B3"/>
                </a:solidFill>
              </a:rPr>
              <a:t>Vine, </a:t>
            </a:r>
            <a:r>
              <a:rPr lang="en-US" sz="2600" dirty="0" smtClean="0">
                <a:solidFill>
                  <a:srgbClr val="C1D8B3"/>
                </a:solidFill>
              </a:rPr>
              <a:t>2009)</a:t>
            </a:r>
            <a:r>
              <a:rPr lang="en-US" sz="2600" dirty="0">
                <a:solidFill>
                  <a:srgbClr val="C1D8B3"/>
                </a:solidFill>
              </a:rPr>
              <a:t>. </a:t>
            </a:r>
            <a:endParaRPr lang="en-US" sz="2600" dirty="0" smtClean="0">
              <a:solidFill>
                <a:srgbClr val="C1D8B3"/>
              </a:solidFill>
            </a:endParaRPr>
          </a:p>
          <a:p>
            <a:endParaRPr lang="en-US" dirty="0" smtClean="0"/>
          </a:p>
          <a:p>
            <a:r>
              <a:rPr lang="en-US" dirty="0" smtClean="0"/>
              <a:t>We know that imperative </a:t>
            </a:r>
            <a:r>
              <a:rPr lang="en-US" dirty="0"/>
              <a:t>directives are closely involved in the initiation and progression of courses of action. </a:t>
            </a:r>
            <a:endParaRPr lang="en-US" dirty="0" smtClean="0"/>
          </a:p>
          <a:p>
            <a:pPr marL="0" indent="0">
              <a:buNone/>
            </a:pPr>
            <a:r>
              <a:rPr lang="en-US" dirty="0"/>
              <a:t> </a:t>
            </a:r>
            <a:endParaRPr lang="en-GB" dirty="0"/>
          </a:p>
          <a:p>
            <a:r>
              <a:rPr lang="en-US" dirty="0" smtClean="0"/>
              <a:t>We </a:t>
            </a:r>
            <a:r>
              <a:rPr lang="en-US" dirty="0"/>
              <a:t>observed three points of contact between </a:t>
            </a:r>
            <a:r>
              <a:rPr lang="en-US" i="1" dirty="0"/>
              <a:t>non-admonishing imperative directives</a:t>
            </a:r>
            <a:r>
              <a:rPr lang="en-US" dirty="0"/>
              <a:t> and the progressivity of a course of action: an imperative directive can </a:t>
            </a:r>
            <a:endParaRPr lang="en-US" dirty="0" smtClean="0"/>
          </a:p>
          <a:p>
            <a:pPr marL="971550" lvl="1" indent="-514350">
              <a:buFont typeface="+mj-lt"/>
              <a:buAutoNum type="alphaLcParenR"/>
            </a:pPr>
            <a:r>
              <a:rPr lang="en-US" dirty="0" smtClean="0"/>
              <a:t>initiate </a:t>
            </a:r>
            <a:r>
              <a:rPr lang="en-US" dirty="0"/>
              <a:t>a course of action</a:t>
            </a:r>
            <a:r>
              <a:rPr lang="en-US" dirty="0" smtClean="0"/>
              <a:t>,</a:t>
            </a:r>
          </a:p>
          <a:p>
            <a:pPr marL="971550" lvl="1" indent="-514350">
              <a:buFont typeface="+mj-lt"/>
              <a:buAutoNum type="alphaLcParenR"/>
            </a:pPr>
            <a:r>
              <a:rPr lang="en-US" dirty="0" smtClean="0"/>
              <a:t>progress </a:t>
            </a:r>
            <a:r>
              <a:rPr lang="en-US" dirty="0"/>
              <a:t>a course of action to a next step, </a:t>
            </a:r>
            <a:r>
              <a:rPr lang="en-US" dirty="0" smtClean="0"/>
              <a:t>or</a:t>
            </a:r>
          </a:p>
          <a:p>
            <a:pPr marL="971550" lvl="1" indent="-514350">
              <a:buFont typeface="+mj-lt"/>
              <a:buAutoNum type="alphaLcParenR"/>
            </a:pPr>
            <a:r>
              <a:rPr lang="en-US" dirty="0" smtClean="0"/>
              <a:t>expedite </a:t>
            </a:r>
            <a:r>
              <a:rPr lang="en-US" dirty="0"/>
              <a:t>an in-progress action. </a:t>
            </a:r>
            <a:endParaRPr lang="en-GB" dirty="0"/>
          </a:p>
          <a:p>
            <a:endParaRPr lang="en-US" dirty="0"/>
          </a:p>
        </p:txBody>
      </p:sp>
    </p:spTree>
    <p:extLst>
      <p:ext uri="{BB962C8B-B14F-4D97-AF65-F5344CB8AC3E}">
        <p14:creationId xmlns:p14="http://schemas.microsoft.com/office/powerpoint/2010/main" val="283416312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Initiating courses of action</a:t>
            </a:r>
            <a:endParaRPr lang="en-US" dirty="0"/>
          </a:p>
        </p:txBody>
      </p:sp>
      <p:sp>
        <p:nvSpPr>
          <p:cNvPr id="3" name="Content Placeholder 2"/>
          <p:cNvSpPr>
            <a:spLocks noGrp="1"/>
          </p:cNvSpPr>
          <p:nvPr>
            <p:ph idx="1"/>
          </p:nvPr>
        </p:nvSpPr>
        <p:spPr>
          <a:xfrm>
            <a:off x="457200" y="1297164"/>
            <a:ext cx="8229600" cy="5008877"/>
          </a:xfrm>
        </p:spPr>
        <p:txBody>
          <a:bodyPr>
            <a:normAutofit fontScale="47500" lnSpcReduction="20000"/>
          </a:bodyPr>
          <a:lstStyle/>
          <a:p>
            <a:pPr marL="0" indent="0" defTabSz="274638">
              <a:buNone/>
            </a:pPr>
            <a:r>
              <a:rPr lang="en-US" sz="3800" dirty="0" smtClean="0"/>
              <a:t>Extract 1: VIRGINIA_PASS </a:t>
            </a:r>
            <a:r>
              <a:rPr lang="en-US" sz="3800" dirty="0"/>
              <a:t>THE TEA PLEASE</a:t>
            </a:r>
            <a:r>
              <a:rPr lang="en-GB" sz="3800" dirty="0"/>
              <a:t> </a:t>
            </a:r>
            <a:endParaRPr lang="en-GB" sz="3800" dirty="0" smtClean="0"/>
          </a:p>
          <a:p>
            <a:pPr marL="0" indent="0" defTabSz="274638">
              <a:buNone/>
            </a:pPr>
            <a:r>
              <a:rPr lang="en-US" sz="3800" dirty="0" smtClean="0">
                <a:solidFill>
                  <a:schemeClr val="tx2">
                    <a:lumMod val="20000"/>
                    <a:lumOff val="80000"/>
                  </a:schemeClr>
                </a:solidFill>
                <a:latin typeface="Courier"/>
                <a:cs typeface="Courier"/>
              </a:rPr>
              <a:t>01       (</a:t>
            </a:r>
            <a:r>
              <a:rPr lang="en-US" sz="3800" dirty="0">
                <a:solidFill>
                  <a:schemeClr val="tx2">
                    <a:lumMod val="20000"/>
                    <a:lumOff val="80000"/>
                  </a:schemeClr>
                </a:solidFill>
                <a:latin typeface="Courier"/>
                <a:cs typeface="Courier"/>
              </a:rPr>
              <a:t>2.1)</a:t>
            </a:r>
            <a:endParaRPr lang="en-GB" sz="3800" dirty="0">
              <a:solidFill>
                <a:schemeClr val="tx2">
                  <a:lumMod val="20000"/>
                  <a:lumOff val="80000"/>
                </a:schemeClr>
              </a:solidFill>
              <a:latin typeface="Courier"/>
              <a:cs typeface="Courier"/>
            </a:endParaRPr>
          </a:p>
          <a:p>
            <a:pPr marL="0" indent="0" defTabSz="274638">
              <a:buNone/>
            </a:pPr>
            <a:r>
              <a:rPr lang="en-US" sz="3800" dirty="0">
                <a:solidFill>
                  <a:schemeClr val="tx2">
                    <a:lumMod val="20000"/>
                    <a:lumOff val="80000"/>
                  </a:schemeClr>
                </a:solidFill>
                <a:latin typeface="Courier"/>
                <a:cs typeface="Courier"/>
              </a:rPr>
              <a:t>02 MOM</a:t>
            </a:r>
            <a:r>
              <a:rPr lang="en-US" sz="3800" dirty="0" smtClean="0">
                <a:solidFill>
                  <a:schemeClr val="tx2">
                    <a:lumMod val="20000"/>
                    <a:lumOff val="80000"/>
                  </a:schemeClr>
                </a:solidFill>
                <a:latin typeface="Courier"/>
                <a:cs typeface="Courier"/>
              </a:rPr>
              <a:t>:  </a:t>
            </a:r>
            <a:r>
              <a:rPr lang="en-US" sz="3800" dirty="0" err="1">
                <a:solidFill>
                  <a:schemeClr val="tx2">
                    <a:lumMod val="20000"/>
                    <a:lumOff val="80000"/>
                  </a:schemeClr>
                </a:solidFill>
                <a:latin typeface="Courier"/>
                <a:cs typeface="Courier"/>
              </a:rPr>
              <a:t>e</a:t>
            </a:r>
            <a:r>
              <a:rPr lang="en-US" sz="3800" u="sng" dirty="0" err="1">
                <a:solidFill>
                  <a:schemeClr val="tx2">
                    <a:lumMod val="20000"/>
                    <a:lumOff val="80000"/>
                  </a:schemeClr>
                </a:solidFill>
                <a:latin typeface="Courier"/>
                <a:cs typeface="Courier"/>
              </a:rPr>
              <a:t>W</a:t>
            </a:r>
            <a:r>
              <a:rPr lang="en-US" sz="3800" dirty="0" err="1">
                <a:solidFill>
                  <a:schemeClr val="tx2">
                    <a:lumMod val="20000"/>
                    <a:lumOff val="80000"/>
                  </a:schemeClr>
                </a:solidFill>
                <a:latin typeface="Courier"/>
                <a:cs typeface="Courier"/>
              </a:rPr>
              <a:t>ell,mhh</a:t>
            </a:r>
            <a:r>
              <a:rPr lang="en-US" sz="3800" dirty="0">
                <a:solidFill>
                  <a:schemeClr val="tx2">
                    <a:lumMod val="20000"/>
                    <a:lumOff val="80000"/>
                  </a:schemeClr>
                </a:solidFill>
                <a:latin typeface="Courier"/>
                <a:cs typeface="Courier"/>
              </a:rPr>
              <a:t> (0.8) ˙</a:t>
            </a:r>
            <a:r>
              <a:rPr lang="en-US" sz="3800" dirty="0" err="1">
                <a:solidFill>
                  <a:schemeClr val="tx2">
                    <a:lumMod val="20000"/>
                    <a:lumOff val="80000"/>
                  </a:schemeClr>
                </a:solidFill>
                <a:latin typeface="Courier"/>
                <a:cs typeface="Courier"/>
              </a:rPr>
              <a:t>hh</a:t>
            </a:r>
            <a:r>
              <a:rPr lang="en-US" sz="3800" dirty="0">
                <a:solidFill>
                  <a:schemeClr val="tx2">
                    <a:lumMod val="20000"/>
                    <a:lumOff val="80000"/>
                  </a:schemeClr>
                </a:solidFill>
                <a:latin typeface="Courier"/>
                <a:cs typeface="Courier"/>
              </a:rPr>
              <a:t> I don't </a:t>
            </a:r>
            <a:r>
              <a:rPr lang="en-US" sz="3800" u="sng" dirty="0">
                <a:solidFill>
                  <a:schemeClr val="tx2">
                    <a:lumMod val="20000"/>
                    <a:lumOff val="80000"/>
                  </a:schemeClr>
                </a:solidFill>
                <a:latin typeface="Courier"/>
                <a:cs typeface="Courier"/>
              </a:rPr>
              <a:t>k</a:t>
            </a:r>
            <a:r>
              <a:rPr lang="en-US" sz="3800" dirty="0">
                <a:solidFill>
                  <a:schemeClr val="tx2">
                    <a:lumMod val="20000"/>
                    <a:lumOff val="80000"/>
                  </a:schemeClr>
                </a:solidFill>
                <a:latin typeface="Courier"/>
                <a:cs typeface="Courier"/>
              </a:rPr>
              <a:t>now, you know </a:t>
            </a:r>
            <a:endParaRPr lang="en-US" sz="3800" dirty="0" smtClean="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03       </a:t>
            </a:r>
            <a:r>
              <a:rPr lang="en-US" sz="3800" dirty="0" err="1" smtClean="0">
                <a:solidFill>
                  <a:schemeClr val="tx2">
                    <a:lumMod val="20000"/>
                    <a:lumOff val="80000"/>
                  </a:schemeClr>
                </a:solidFill>
                <a:latin typeface="Courier"/>
                <a:cs typeface="Courier"/>
              </a:rPr>
              <a:t>talkin</a:t>
            </a:r>
            <a:r>
              <a:rPr lang="en-US" sz="3800" dirty="0">
                <a:solidFill>
                  <a:schemeClr val="tx2">
                    <a:lumMod val="20000"/>
                    <a:lumOff val="80000"/>
                  </a:schemeClr>
                </a:solidFill>
                <a:latin typeface="Courier"/>
                <a:cs typeface="Courier"/>
              </a:rPr>
              <a:t>' </a:t>
            </a:r>
            <a:r>
              <a:rPr lang="en-US" sz="3800" dirty="0" smtClean="0">
                <a:solidFill>
                  <a:schemeClr val="tx2">
                    <a:lumMod val="20000"/>
                    <a:lumOff val="80000"/>
                  </a:schemeClr>
                </a:solidFill>
                <a:latin typeface="Courier"/>
                <a:cs typeface="Courier"/>
              </a:rPr>
              <a:t>about </a:t>
            </a:r>
            <a:r>
              <a:rPr lang="en-US" sz="3800" u="sng" dirty="0" smtClean="0">
                <a:solidFill>
                  <a:schemeClr val="tx2">
                    <a:lumMod val="20000"/>
                    <a:lumOff val="80000"/>
                  </a:schemeClr>
                </a:solidFill>
                <a:latin typeface="Courier"/>
                <a:cs typeface="Courier"/>
              </a:rPr>
              <a:t>mo</a:t>
            </a:r>
            <a:r>
              <a:rPr lang="en-US" sz="3800" dirty="0" smtClean="0">
                <a:solidFill>
                  <a:schemeClr val="tx2">
                    <a:lumMod val="20000"/>
                    <a:lumOff val="80000"/>
                  </a:schemeClr>
                </a:solidFill>
                <a:latin typeface="Courier"/>
                <a:cs typeface="Courier"/>
              </a:rPr>
              <a:t>ney </a:t>
            </a:r>
            <a:r>
              <a:rPr lang="en-US" sz="3800" dirty="0">
                <a:solidFill>
                  <a:schemeClr val="tx2">
                    <a:lumMod val="20000"/>
                    <a:lumOff val="80000"/>
                  </a:schemeClr>
                </a:solidFill>
                <a:latin typeface="Courier"/>
                <a:cs typeface="Courier"/>
              </a:rPr>
              <a:t>certainly </a:t>
            </a:r>
            <a:r>
              <a:rPr lang="en-US" sz="3800" dirty="0" err="1">
                <a:solidFill>
                  <a:schemeClr val="tx2">
                    <a:lumMod val="20000"/>
                    <a:lumOff val="80000"/>
                  </a:schemeClr>
                </a:solidFill>
                <a:latin typeface="Courier"/>
                <a:cs typeface="Courier"/>
              </a:rPr>
              <a:t>i'n't</a:t>
            </a:r>
            <a:r>
              <a:rPr lang="en-US" sz="3800" dirty="0">
                <a:solidFill>
                  <a:schemeClr val="tx2">
                    <a:lumMod val="20000"/>
                    <a:lumOff val="80000"/>
                  </a:schemeClr>
                </a:solidFill>
                <a:latin typeface="Courier"/>
                <a:cs typeface="Courier"/>
              </a:rPr>
              <a:t> a very </a:t>
            </a:r>
            <a:endParaRPr lang="en-US" sz="3800" dirty="0" smtClean="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04       uh</a:t>
            </a:r>
            <a:r>
              <a:rPr lang="en-US" sz="3800" dirty="0">
                <a:solidFill>
                  <a:schemeClr val="tx2">
                    <a:lumMod val="20000"/>
                    <a:lumOff val="80000"/>
                  </a:schemeClr>
                </a:solidFill>
                <a:latin typeface="Courier"/>
                <a:cs typeface="Courier"/>
              </a:rPr>
              <a:t>(m)- ˙</a:t>
            </a:r>
            <a:r>
              <a:rPr lang="en-US" sz="3800" dirty="0" err="1">
                <a:solidFill>
                  <a:schemeClr val="tx2">
                    <a:lumMod val="20000"/>
                    <a:lumOff val="80000"/>
                  </a:schemeClr>
                </a:solidFill>
                <a:latin typeface="Courier"/>
                <a:cs typeface="Courier"/>
              </a:rPr>
              <a:t>hh</a:t>
            </a:r>
            <a:r>
              <a:rPr lang="en-US" sz="3800" dirty="0">
                <a:solidFill>
                  <a:schemeClr val="tx2">
                    <a:lumMod val="20000"/>
                    <a:lumOff val="80000"/>
                  </a:schemeClr>
                </a:solidFill>
                <a:latin typeface="Courier"/>
                <a:cs typeface="Courier"/>
              </a:rPr>
              <a:t> a nice </a:t>
            </a:r>
            <a:r>
              <a:rPr lang="en-US" sz="3800" u="sng" dirty="0">
                <a:solidFill>
                  <a:schemeClr val="tx2">
                    <a:lumMod val="20000"/>
                    <a:lumOff val="80000"/>
                  </a:schemeClr>
                </a:solidFill>
                <a:latin typeface="Courier"/>
                <a:cs typeface="Courier"/>
              </a:rPr>
              <a:t>sub</a:t>
            </a:r>
            <a:r>
              <a:rPr lang="en-US" sz="3800" dirty="0">
                <a:solidFill>
                  <a:schemeClr val="tx2">
                    <a:lumMod val="20000"/>
                    <a:lumOff val="80000"/>
                  </a:schemeClr>
                </a:solidFill>
                <a:latin typeface="Courier"/>
                <a:cs typeface="Courier"/>
              </a:rPr>
              <a:t>ject </a:t>
            </a:r>
            <a:r>
              <a:rPr lang="en-US" sz="3800" dirty="0" err="1">
                <a:solidFill>
                  <a:schemeClr val="tx2">
                    <a:lumMod val="20000"/>
                    <a:lumOff val="80000"/>
                  </a:schemeClr>
                </a:solidFill>
                <a:latin typeface="Courier"/>
                <a:cs typeface="Courier"/>
              </a:rPr>
              <a:t>tiz</a:t>
            </a:r>
            <a:r>
              <a:rPr lang="en-US" sz="3800" dirty="0" smtClean="0">
                <a:solidFill>
                  <a:schemeClr val="tx2">
                    <a:lumMod val="20000"/>
                    <a:lumOff val="80000"/>
                  </a:schemeClr>
                </a:solidFill>
                <a:latin typeface="Courier"/>
                <a:cs typeface="Courier"/>
              </a:rPr>
              <a:t>-</a:t>
            </a:r>
            <a:r>
              <a:rPr lang="en-GB" sz="3800" dirty="0">
                <a:solidFill>
                  <a:schemeClr val="tx2">
                    <a:lumMod val="20000"/>
                    <a:lumOff val="80000"/>
                  </a:schemeClr>
                </a:solidFill>
                <a:latin typeface="Courier"/>
                <a:cs typeface="Courier"/>
              </a:rPr>
              <a:t> </a:t>
            </a:r>
            <a:r>
              <a:rPr lang="en-US" sz="3800" dirty="0" smtClean="0">
                <a:solidFill>
                  <a:schemeClr val="tx2">
                    <a:lumMod val="20000"/>
                    <a:lumOff val="80000"/>
                  </a:schemeClr>
                </a:solidFill>
                <a:latin typeface="Courier"/>
                <a:cs typeface="Courier"/>
              </a:rPr>
              <a:t>dis</a:t>
            </a:r>
            <a:r>
              <a:rPr lang="en-US" sz="3800" u="sng" dirty="0" smtClean="0">
                <a:solidFill>
                  <a:schemeClr val="tx2">
                    <a:lumMod val="20000"/>
                    <a:lumOff val="80000"/>
                  </a:schemeClr>
                </a:solidFill>
                <a:latin typeface="Courier"/>
                <a:cs typeface="Courier"/>
              </a:rPr>
              <a:t>cu</a:t>
            </a:r>
            <a:r>
              <a:rPr lang="en-US" sz="3800" dirty="0" smtClean="0">
                <a:solidFill>
                  <a:schemeClr val="tx2">
                    <a:lumMod val="20000"/>
                    <a:lumOff val="80000"/>
                  </a:schemeClr>
                </a:solidFill>
                <a:latin typeface="Courier"/>
                <a:cs typeface="Courier"/>
              </a:rPr>
              <a:t>ss </a:t>
            </a:r>
            <a:r>
              <a:rPr lang="en-US" sz="3800" dirty="0">
                <a:solidFill>
                  <a:schemeClr val="tx2">
                    <a:lumMod val="20000"/>
                    <a:lumOff val="80000"/>
                  </a:schemeClr>
                </a:solidFill>
                <a:latin typeface="Courier"/>
                <a:cs typeface="Courier"/>
              </a:rPr>
              <a:t>at </a:t>
            </a:r>
            <a:endParaRPr lang="en-US" sz="3800" dirty="0" smtClean="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05       </a:t>
            </a:r>
            <a:r>
              <a:rPr lang="en-US" sz="3800" dirty="0" err="1" smtClean="0">
                <a:solidFill>
                  <a:schemeClr val="tx2">
                    <a:lumMod val="20000"/>
                    <a:lumOff val="80000"/>
                  </a:schemeClr>
                </a:solidFill>
                <a:latin typeface="Courier"/>
                <a:cs typeface="Courier"/>
              </a:rPr>
              <a:t>thuh</a:t>
            </a:r>
            <a:r>
              <a:rPr lang="en-US" sz="3800" dirty="0" smtClean="0">
                <a:solidFill>
                  <a:schemeClr val="tx2">
                    <a:lumMod val="20000"/>
                    <a:lumOff val="80000"/>
                  </a:schemeClr>
                </a:solidFill>
                <a:latin typeface="Courier"/>
                <a:cs typeface="Courier"/>
              </a:rPr>
              <a:t> </a:t>
            </a:r>
            <a:r>
              <a:rPr lang="en-US" sz="3800" dirty="0">
                <a:solidFill>
                  <a:schemeClr val="tx2">
                    <a:lumMod val="20000"/>
                    <a:lumOff val="80000"/>
                  </a:schemeClr>
                </a:solidFill>
                <a:latin typeface="Courier"/>
                <a:cs typeface="Courier"/>
              </a:rPr>
              <a:t>din[</a:t>
            </a:r>
            <a:r>
              <a:rPr lang="en-US" sz="3800" dirty="0" err="1">
                <a:solidFill>
                  <a:schemeClr val="tx2">
                    <a:lumMod val="20000"/>
                    <a:lumOff val="80000"/>
                  </a:schemeClr>
                </a:solidFill>
                <a:latin typeface="Courier"/>
                <a:cs typeface="Courier"/>
              </a:rPr>
              <a:t>ner</a:t>
            </a:r>
            <a:r>
              <a:rPr lang="en-US" sz="3800" dirty="0">
                <a:solidFill>
                  <a:schemeClr val="tx2">
                    <a:lumMod val="20000"/>
                    <a:lumOff val="80000"/>
                  </a:schemeClr>
                </a:solidFill>
                <a:latin typeface="Courier"/>
                <a:cs typeface="Courier"/>
              </a:rPr>
              <a:t> table.</a:t>
            </a:r>
            <a:endParaRPr lang="en-GB" sz="3800" dirty="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06 </a:t>
            </a:r>
            <a:r>
              <a:rPr lang="en-US" sz="3800" dirty="0">
                <a:solidFill>
                  <a:schemeClr val="tx2">
                    <a:lumMod val="20000"/>
                    <a:lumOff val="80000"/>
                  </a:schemeClr>
                </a:solidFill>
                <a:latin typeface="Courier"/>
                <a:cs typeface="Courier"/>
              </a:rPr>
              <a:t>WES</a:t>
            </a:r>
            <a:r>
              <a:rPr lang="en-US" sz="3800" dirty="0" smtClean="0">
                <a:solidFill>
                  <a:schemeClr val="tx2">
                    <a:lumMod val="20000"/>
                    <a:lumOff val="80000"/>
                  </a:schemeClr>
                </a:solidFill>
                <a:latin typeface="Courier"/>
                <a:cs typeface="Courier"/>
              </a:rPr>
              <a:t>:                     </a:t>
            </a:r>
            <a:r>
              <a:rPr lang="en-US" sz="3800" dirty="0">
                <a:solidFill>
                  <a:schemeClr val="tx2">
                    <a:lumMod val="20000"/>
                    <a:lumOff val="80000"/>
                  </a:schemeClr>
                </a:solidFill>
                <a:latin typeface="Courier"/>
                <a:cs typeface="Courier"/>
              </a:rPr>
              <a:t>[</a:t>
            </a:r>
            <a:r>
              <a:rPr lang="en-US" sz="3800" dirty="0" err="1">
                <a:solidFill>
                  <a:schemeClr val="tx2">
                    <a:lumMod val="20000"/>
                    <a:lumOff val="80000"/>
                  </a:schemeClr>
                </a:solidFill>
                <a:latin typeface="Courier"/>
                <a:cs typeface="Courier"/>
              </a:rPr>
              <a:t>mgm</a:t>
            </a:r>
            <a:r>
              <a:rPr lang="en-US" sz="3800" dirty="0">
                <a:solidFill>
                  <a:schemeClr val="tx2">
                    <a:lumMod val="20000"/>
                    <a:lumOff val="80000"/>
                  </a:schemeClr>
                </a:solidFill>
                <a:latin typeface="Courier"/>
                <a:cs typeface="Courier"/>
              </a:rPr>
              <a:t> </a:t>
            </a:r>
            <a:r>
              <a:rPr lang="en-US" sz="3800" dirty="0" err="1">
                <a:solidFill>
                  <a:schemeClr val="tx2">
                    <a:lumMod val="20000"/>
                    <a:lumOff val="80000"/>
                  </a:schemeClr>
                </a:solidFill>
                <a:latin typeface="Courier"/>
                <a:cs typeface="Courier"/>
              </a:rPr>
              <a:t>hgm</a:t>
            </a:r>
            <a:endParaRPr lang="en-GB" sz="3800" dirty="0">
              <a:solidFill>
                <a:schemeClr val="tx2">
                  <a:lumMod val="20000"/>
                  <a:lumOff val="80000"/>
                </a:schemeClr>
              </a:solidFill>
              <a:latin typeface="Courier"/>
              <a:cs typeface="Courier"/>
            </a:endParaRPr>
          </a:p>
          <a:p>
            <a:pPr marL="0" indent="0" defTabSz="274638">
              <a:buNone/>
            </a:pPr>
            <a:r>
              <a:rPr lang="en-US" sz="3800" b="1" dirty="0" smtClean="0">
                <a:solidFill>
                  <a:schemeClr val="tx1"/>
                </a:solidFill>
                <a:latin typeface="Courier"/>
                <a:cs typeface="Courier"/>
              </a:rPr>
              <a:t>07 </a:t>
            </a:r>
            <a:r>
              <a:rPr lang="en-US" sz="3800" b="1" dirty="0">
                <a:solidFill>
                  <a:schemeClr val="tx1"/>
                </a:solidFill>
                <a:latin typeface="Courier"/>
                <a:cs typeface="Courier"/>
              </a:rPr>
              <a:t>WES</a:t>
            </a:r>
            <a:r>
              <a:rPr lang="en-US" sz="3800" b="1" dirty="0" smtClean="0">
                <a:solidFill>
                  <a:schemeClr val="tx1"/>
                </a:solidFill>
                <a:latin typeface="Courier"/>
                <a:cs typeface="Courier"/>
              </a:rPr>
              <a:t>:  </a:t>
            </a:r>
            <a:r>
              <a:rPr lang="en-US" sz="3800" b="1" dirty="0">
                <a:solidFill>
                  <a:schemeClr val="tx1"/>
                </a:solidFill>
                <a:latin typeface="Courier"/>
                <a:cs typeface="Courier"/>
              </a:rPr>
              <a:t>°Pass the tea, please.</a:t>
            </a:r>
            <a:endParaRPr lang="en-GB" sz="3800" b="1" dirty="0">
              <a:solidFill>
                <a:schemeClr val="tx1"/>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08       </a:t>
            </a:r>
            <a:r>
              <a:rPr lang="en-US" sz="3800" dirty="0">
                <a:solidFill>
                  <a:schemeClr val="tx2">
                    <a:lumMod val="20000"/>
                    <a:lumOff val="80000"/>
                  </a:schemeClr>
                </a:solidFill>
                <a:latin typeface="Courier"/>
                <a:cs typeface="Courier"/>
              </a:rPr>
              <a:t>(1.5)</a:t>
            </a:r>
            <a:endParaRPr lang="en-GB" sz="3800" dirty="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09 </a:t>
            </a:r>
            <a:r>
              <a:rPr lang="en-US" sz="3800" dirty="0">
                <a:solidFill>
                  <a:schemeClr val="tx2">
                    <a:lumMod val="20000"/>
                    <a:lumOff val="80000"/>
                  </a:schemeClr>
                </a:solidFill>
                <a:latin typeface="Courier"/>
                <a:cs typeface="Courier"/>
              </a:rPr>
              <a:t>MOM: </a:t>
            </a:r>
            <a:r>
              <a:rPr lang="en-US" sz="3800" dirty="0" smtClean="0">
                <a:solidFill>
                  <a:schemeClr val="tx2">
                    <a:lumMod val="20000"/>
                    <a:lumOff val="80000"/>
                  </a:schemeClr>
                </a:solidFill>
                <a:latin typeface="Courier"/>
                <a:cs typeface="Courier"/>
              </a:rPr>
              <a:t> </a:t>
            </a:r>
            <a:r>
              <a:rPr lang="en-US" sz="3800" dirty="0" err="1">
                <a:solidFill>
                  <a:schemeClr val="tx2">
                    <a:lumMod val="20000"/>
                    <a:lumOff val="80000"/>
                  </a:schemeClr>
                </a:solidFill>
                <a:latin typeface="Courier"/>
                <a:cs typeface="Courier"/>
              </a:rPr>
              <a:t>Mmmm</a:t>
            </a:r>
            <a:r>
              <a:rPr lang="en-US" sz="3800" dirty="0">
                <a:solidFill>
                  <a:schemeClr val="tx2">
                    <a:lumMod val="20000"/>
                    <a:lumOff val="80000"/>
                  </a:schemeClr>
                </a:solidFill>
                <a:latin typeface="Courier"/>
                <a:cs typeface="Courier"/>
              </a:rPr>
              <a:t>, </a:t>
            </a:r>
            <a:r>
              <a:rPr lang="en-US" sz="3800" dirty="0" err="1">
                <a:solidFill>
                  <a:schemeClr val="tx2">
                    <a:lumMod val="20000"/>
                    <a:lumOff val="80000"/>
                  </a:schemeClr>
                </a:solidFill>
                <a:latin typeface="Courier"/>
                <a:cs typeface="Courier"/>
              </a:rPr>
              <a:t>you'ur</a:t>
            </a:r>
            <a:r>
              <a:rPr lang="en-US" sz="3800" dirty="0">
                <a:solidFill>
                  <a:schemeClr val="tx2">
                    <a:lumMod val="20000"/>
                    <a:lumOff val="80000"/>
                  </a:schemeClr>
                </a:solidFill>
                <a:latin typeface="Courier"/>
                <a:cs typeface="Courier"/>
              </a:rPr>
              <a:t> </a:t>
            </a:r>
            <a:r>
              <a:rPr lang="en-US" sz="3800" u="sng" dirty="0">
                <a:solidFill>
                  <a:schemeClr val="tx2">
                    <a:lumMod val="20000"/>
                    <a:lumOff val="80000"/>
                  </a:schemeClr>
                </a:solidFill>
                <a:latin typeface="Courier"/>
                <a:cs typeface="Courier"/>
              </a:rPr>
              <a:t>thi</a:t>
            </a:r>
            <a:r>
              <a:rPr lang="en-US" sz="3800" dirty="0">
                <a:solidFill>
                  <a:schemeClr val="tx2">
                    <a:lumMod val="20000"/>
                    <a:lumOff val="80000"/>
                  </a:schemeClr>
                </a:solidFill>
                <a:latin typeface="Courier"/>
                <a:cs typeface="Courier"/>
              </a:rPr>
              <a:t>rsty, </a:t>
            </a:r>
            <a:r>
              <a:rPr lang="en-US" sz="3800" dirty="0" err="1">
                <a:solidFill>
                  <a:schemeClr val="tx2">
                    <a:lumMod val="20000"/>
                    <a:lumOff val="80000"/>
                  </a:schemeClr>
                </a:solidFill>
                <a:latin typeface="Courier"/>
                <a:cs typeface="Courier"/>
              </a:rPr>
              <a:t>aren'cha</a:t>
            </a:r>
            <a:r>
              <a:rPr lang="en-US" sz="3800" dirty="0">
                <a:solidFill>
                  <a:schemeClr val="tx2">
                    <a:lumMod val="20000"/>
                    <a:lumOff val="80000"/>
                  </a:schemeClr>
                </a:solidFill>
                <a:latin typeface="Courier"/>
                <a:cs typeface="Courier"/>
              </a:rPr>
              <a:t>.</a:t>
            </a:r>
            <a:endParaRPr lang="en-GB" sz="3800" dirty="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10       </a:t>
            </a:r>
            <a:r>
              <a:rPr lang="en-US" sz="3800" dirty="0">
                <a:solidFill>
                  <a:schemeClr val="tx2">
                    <a:lumMod val="20000"/>
                    <a:lumOff val="80000"/>
                  </a:schemeClr>
                </a:solidFill>
                <a:latin typeface="Courier"/>
                <a:cs typeface="Courier"/>
              </a:rPr>
              <a:t>(0.7)</a:t>
            </a:r>
            <a:endParaRPr lang="en-GB" sz="3800" dirty="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11 </a:t>
            </a:r>
            <a:r>
              <a:rPr lang="en-US" sz="3800" dirty="0">
                <a:solidFill>
                  <a:schemeClr val="tx2">
                    <a:lumMod val="20000"/>
                    <a:lumOff val="80000"/>
                  </a:schemeClr>
                </a:solidFill>
                <a:latin typeface="Courier"/>
                <a:cs typeface="Courier"/>
              </a:rPr>
              <a:t>WES</a:t>
            </a:r>
            <a:r>
              <a:rPr lang="en-US" sz="3800" dirty="0" smtClean="0">
                <a:solidFill>
                  <a:schemeClr val="tx2">
                    <a:lumMod val="20000"/>
                    <a:lumOff val="80000"/>
                  </a:schemeClr>
                </a:solidFill>
                <a:latin typeface="Courier"/>
                <a:cs typeface="Courier"/>
              </a:rPr>
              <a:t>:  </a:t>
            </a:r>
            <a:r>
              <a:rPr lang="en-US" sz="3800" dirty="0">
                <a:solidFill>
                  <a:schemeClr val="tx2">
                    <a:lumMod val="20000"/>
                    <a:lumOff val="80000"/>
                  </a:schemeClr>
                </a:solidFill>
                <a:latin typeface="Courier"/>
                <a:cs typeface="Courier"/>
              </a:rPr>
              <a:t>°Sur[e,</a:t>
            </a:r>
            <a:endParaRPr lang="en-GB" sz="3800" dirty="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12 </a:t>
            </a:r>
            <a:r>
              <a:rPr lang="en-US" sz="3800" dirty="0">
                <a:solidFill>
                  <a:schemeClr val="tx2">
                    <a:lumMod val="20000"/>
                    <a:lumOff val="80000"/>
                  </a:schemeClr>
                </a:solidFill>
                <a:latin typeface="Courier"/>
                <a:cs typeface="Courier"/>
              </a:rPr>
              <a:t>VIR</a:t>
            </a:r>
            <a:r>
              <a:rPr lang="en-US" sz="3800" dirty="0" smtClean="0">
                <a:solidFill>
                  <a:schemeClr val="tx2">
                    <a:lumMod val="20000"/>
                    <a:lumOff val="80000"/>
                  </a:schemeClr>
                </a:solidFill>
                <a:latin typeface="Courier"/>
                <a:cs typeface="Courier"/>
              </a:rPr>
              <a:t>:      </a:t>
            </a:r>
            <a:r>
              <a:rPr lang="en-US" sz="3800" dirty="0">
                <a:solidFill>
                  <a:schemeClr val="tx2">
                    <a:lumMod val="20000"/>
                    <a:lumOff val="80000"/>
                  </a:schemeClr>
                </a:solidFill>
                <a:latin typeface="Courier"/>
                <a:cs typeface="Courier"/>
              </a:rPr>
              <a:t>[Um(&gt;</a:t>
            </a:r>
            <a:r>
              <a:rPr lang="en-US" sz="3800" dirty="0" err="1">
                <a:solidFill>
                  <a:schemeClr val="tx2">
                    <a:lumMod val="20000"/>
                    <a:lumOff val="80000"/>
                  </a:schemeClr>
                </a:solidFill>
                <a:latin typeface="Courier"/>
                <a:cs typeface="Courier"/>
              </a:rPr>
              <a:t>binwin</a:t>
            </a:r>
            <a:r>
              <a:rPr lang="en-US" sz="3800" dirty="0">
                <a:solidFill>
                  <a:schemeClr val="tx2">
                    <a:lumMod val="20000"/>
                    <a:lumOff val="80000"/>
                  </a:schemeClr>
                </a:solidFill>
                <a:latin typeface="Courier"/>
                <a:cs typeface="Courier"/>
              </a:rPr>
              <a:t>&lt;) (.) Mom, (˙</a:t>
            </a:r>
            <a:r>
              <a:rPr lang="en-US" sz="3800" dirty="0" err="1">
                <a:solidFill>
                  <a:schemeClr val="tx2">
                    <a:lumMod val="20000"/>
                    <a:lumOff val="80000"/>
                  </a:schemeClr>
                </a:solidFill>
                <a:latin typeface="Courier"/>
                <a:cs typeface="Courier"/>
              </a:rPr>
              <a:t>hh</a:t>
            </a:r>
            <a:r>
              <a:rPr lang="en-US" sz="3800" dirty="0">
                <a:solidFill>
                  <a:schemeClr val="tx2">
                    <a:lumMod val="20000"/>
                    <a:lumOff val="80000"/>
                  </a:schemeClr>
                </a:solidFill>
                <a:latin typeface="Courier"/>
                <a:cs typeface="Courier"/>
              </a:rPr>
              <a:t>) </a:t>
            </a:r>
            <a:r>
              <a:rPr lang="en-US" sz="3800" dirty="0" err="1">
                <a:solidFill>
                  <a:schemeClr val="tx2">
                    <a:lumMod val="20000"/>
                    <a:lumOff val="80000"/>
                  </a:schemeClr>
                </a:solidFill>
                <a:latin typeface="Courier"/>
                <a:cs typeface="Courier"/>
              </a:rPr>
              <a:t>w'd</a:t>
            </a:r>
            <a:r>
              <a:rPr lang="en-US" sz="3800" dirty="0">
                <a:solidFill>
                  <a:schemeClr val="tx2">
                    <a:lumMod val="20000"/>
                    <a:lumOff val="80000"/>
                  </a:schemeClr>
                </a:solidFill>
                <a:latin typeface="Courier"/>
                <a:cs typeface="Courier"/>
              </a:rPr>
              <a:t> you </a:t>
            </a:r>
            <a:endParaRPr lang="en-US" sz="3800" dirty="0" smtClean="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13       talk </a:t>
            </a:r>
            <a:r>
              <a:rPr lang="en-US" sz="3800" dirty="0" err="1" smtClean="0">
                <a:solidFill>
                  <a:schemeClr val="tx2">
                    <a:lumMod val="20000"/>
                    <a:lumOff val="80000"/>
                  </a:schemeClr>
                </a:solidFill>
                <a:latin typeface="Courier"/>
                <a:cs typeface="Courier"/>
              </a:rPr>
              <a:t>t'Beth</a:t>
            </a:r>
            <a:r>
              <a:rPr lang="en-US" sz="3800" dirty="0" smtClean="0">
                <a:solidFill>
                  <a:schemeClr val="tx2">
                    <a:lumMod val="20000"/>
                    <a:lumOff val="80000"/>
                  </a:schemeClr>
                </a:solidFill>
                <a:latin typeface="Courier"/>
                <a:cs typeface="Courier"/>
              </a:rPr>
              <a:t> </a:t>
            </a:r>
            <a:r>
              <a:rPr lang="en-US" sz="3800" dirty="0" err="1" smtClean="0">
                <a:solidFill>
                  <a:schemeClr val="tx2">
                    <a:lumMod val="20000"/>
                    <a:lumOff val="80000"/>
                  </a:schemeClr>
                </a:solidFill>
                <a:latin typeface="Courier"/>
                <a:cs typeface="Courier"/>
              </a:rPr>
              <a:t>becuz</a:t>
            </a:r>
            <a:r>
              <a:rPr lang="en-US" sz="3800" dirty="0" smtClean="0">
                <a:solidFill>
                  <a:schemeClr val="tx2">
                    <a:lumMod val="20000"/>
                    <a:lumOff val="80000"/>
                  </a:schemeClr>
                </a:solidFill>
                <a:latin typeface="Courier"/>
                <a:cs typeface="Courier"/>
              </a:rPr>
              <a:t> </a:t>
            </a:r>
            <a:r>
              <a:rPr lang="en-US" sz="3800" dirty="0">
                <a:solidFill>
                  <a:schemeClr val="tx2">
                    <a:lumMod val="20000"/>
                    <a:lumOff val="80000"/>
                  </a:schemeClr>
                </a:solidFill>
                <a:latin typeface="Courier"/>
                <a:cs typeface="Courier"/>
              </a:rPr>
              <a:t>(0.8) EVERY MORNIN', ˙</a:t>
            </a:r>
            <a:r>
              <a:rPr lang="en-US" sz="3800" dirty="0" err="1">
                <a:solidFill>
                  <a:schemeClr val="tx2">
                    <a:lumMod val="20000"/>
                    <a:lumOff val="80000"/>
                  </a:schemeClr>
                </a:solidFill>
                <a:latin typeface="Courier"/>
                <a:cs typeface="Courier"/>
              </a:rPr>
              <a:t>hh</a:t>
            </a:r>
            <a:r>
              <a:rPr lang="en-US" sz="3800" dirty="0">
                <a:solidFill>
                  <a:schemeClr val="tx2">
                    <a:lumMod val="20000"/>
                    <a:lumOff val="80000"/>
                  </a:schemeClr>
                </a:solidFill>
                <a:latin typeface="Courier"/>
                <a:cs typeface="Courier"/>
              </a:rPr>
              <a:t> </a:t>
            </a:r>
            <a:endParaRPr lang="en-US" sz="3800" dirty="0" smtClean="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14       she </a:t>
            </a:r>
            <a:r>
              <a:rPr lang="en-US" sz="3800" dirty="0">
                <a:solidFill>
                  <a:schemeClr val="tx2">
                    <a:lumMod val="20000"/>
                    <a:lumOff val="80000"/>
                  </a:schemeClr>
                </a:solidFill>
                <a:latin typeface="Courier"/>
                <a:cs typeface="Courier"/>
              </a:rPr>
              <a:t>will </a:t>
            </a:r>
            <a:r>
              <a:rPr lang="en-US" sz="3800" u="sng" dirty="0">
                <a:solidFill>
                  <a:schemeClr val="tx2">
                    <a:lumMod val="20000"/>
                    <a:lumOff val="80000"/>
                  </a:schemeClr>
                </a:solidFill>
                <a:latin typeface="Courier"/>
                <a:cs typeface="Courier"/>
              </a:rPr>
              <a:t>not</a:t>
            </a:r>
            <a:r>
              <a:rPr lang="en-US" sz="3800" dirty="0">
                <a:solidFill>
                  <a:schemeClr val="tx2">
                    <a:lumMod val="20000"/>
                    <a:lumOff val="80000"/>
                  </a:schemeClr>
                </a:solidFill>
                <a:latin typeface="Courier"/>
                <a:cs typeface="Courier"/>
              </a:rPr>
              <a:t> turn </a:t>
            </a:r>
            <a:r>
              <a:rPr lang="en-US" sz="3800" dirty="0" smtClean="0">
                <a:solidFill>
                  <a:schemeClr val="tx2">
                    <a:lumMod val="20000"/>
                    <a:lumOff val="80000"/>
                  </a:schemeClr>
                </a:solidFill>
                <a:latin typeface="Courier"/>
                <a:cs typeface="Courier"/>
              </a:rPr>
              <a:t>off</a:t>
            </a:r>
            <a:r>
              <a:rPr lang="en-GB" sz="3800" dirty="0">
                <a:solidFill>
                  <a:schemeClr val="tx2">
                    <a:lumMod val="20000"/>
                    <a:lumOff val="80000"/>
                  </a:schemeClr>
                </a:solidFill>
                <a:latin typeface="Courier"/>
                <a:cs typeface="Courier"/>
              </a:rPr>
              <a:t> </a:t>
            </a:r>
            <a:r>
              <a:rPr lang="en-US" sz="3800" dirty="0" smtClean="0">
                <a:solidFill>
                  <a:schemeClr val="tx2">
                    <a:lumMod val="20000"/>
                    <a:lumOff val="80000"/>
                  </a:schemeClr>
                </a:solidFill>
                <a:latin typeface="Courier"/>
                <a:cs typeface="Courier"/>
              </a:rPr>
              <a:t>her </a:t>
            </a:r>
            <a:r>
              <a:rPr lang="en-US" sz="3800" dirty="0">
                <a:solidFill>
                  <a:schemeClr val="tx2">
                    <a:lumMod val="20000"/>
                    <a:lumOff val="80000"/>
                  </a:schemeClr>
                </a:solidFill>
                <a:latin typeface="Courier"/>
                <a:cs typeface="Courier"/>
              </a:rPr>
              <a:t>alarm clock. An' </a:t>
            </a:r>
            <a:endParaRPr lang="en-US" sz="3800" dirty="0" smtClean="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15       she </a:t>
            </a:r>
            <a:r>
              <a:rPr lang="en-US" sz="3800" dirty="0">
                <a:solidFill>
                  <a:schemeClr val="tx2">
                    <a:lumMod val="20000"/>
                    <a:lumOff val="80000"/>
                  </a:schemeClr>
                </a:solidFill>
                <a:latin typeface="Courier"/>
                <a:cs typeface="Courier"/>
              </a:rPr>
              <a:t>comes in there an' tells </a:t>
            </a:r>
            <a:r>
              <a:rPr lang="en-US" sz="3800" dirty="0" smtClean="0">
                <a:solidFill>
                  <a:schemeClr val="tx2">
                    <a:lumMod val="20000"/>
                    <a:lumOff val="80000"/>
                  </a:schemeClr>
                </a:solidFill>
                <a:latin typeface="Courier"/>
                <a:cs typeface="Courier"/>
              </a:rPr>
              <a:t>me</a:t>
            </a:r>
            <a:r>
              <a:rPr lang="en-GB" sz="3800" dirty="0">
                <a:solidFill>
                  <a:schemeClr val="tx2">
                    <a:lumMod val="20000"/>
                    <a:lumOff val="80000"/>
                  </a:schemeClr>
                </a:solidFill>
                <a:latin typeface="Courier"/>
                <a:cs typeface="Courier"/>
              </a:rPr>
              <a:t> </a:t>
            </a:r>
            <a:r>
              <a:rPr lang="en-US" sz="3800" dirty="0" smtClean="0">
                <a:solidFill>
                  <a:schemeClr val="tx2">
                    <a:lumMod val="20000"/>
                    <a:lumOff val="80000"/>
                  </a:schemeClr>
                </a:solidFill>
                <a:latin typeface="Courier"/>
                <a:cs typeface="Courier"/>
              </a:rPr>
              <a:t>her </a:t>
            </a:r>
            <a:r>
              <a:rPr lang="en-US" sz="3800" dirty="0">
                <a:solidFill>
                  <a:schemeClr val="tx2">
                    <a:lumMod val="20000"/>
                    <a:lumOff val="80000"/>
                  </a:schemeClr>
                </a:solidFill>
                <a:latin typeface="Courier"/>
                <a:cs typeface="Courier"/>
              </a:rPr>
              <a:t>a</a:t>
            </a:r>
            <a:r>
              <a:rPr lang="en-US" sz="3800" u="sng" dirty="0">
                <a:solidFill>
                  <a:schemeClr val="tx2">
                    <a:lumMod val="20000"/>
                    <a:lumOff val="80000"/>
                  </a:schemeClr>
                </a:solidFill>
                <a:latin typeface="Courier"/>
                <a:cs typeface="Courier"/>
              </a:rPr>
              <a:t>l</a:t>
            </a:r>
            <a:r>
              <a:rPr lang="en-US" sz="3800" dirty="0">
                <a:solidFill>
                  <a:schemeClr val="tx2">
                    <a:lumMod val="20000"/>
                    <a:lumOff val="80000"/>
                  </a:schemeClr>
                </a:solidFill>
                <a:latin typeface="Courier"/>
                <a:cs typeface="Courier"/>
              </a:rPr>
              <a:t>arm </a:t>
            </a:r>
            <a:endParaRPr lang="en-US" sz="3800" dirty="0" smtClean="0">
              <a:solidFill>
                <a:schemeClr val="tx2">
                  <a:lumMod val="20000"/>
                  <a:lumOff val="80000"/>
                </a:schemeClr>
              </a:solidFill>
              <a:latin typeface="Courier"/>
              <a:cs typeface="Courier"/>
            </a:endParaRPr>
          </a:p>
          <a:p>
            <a:pPr marL="0" indent="0" defTabSz="274638">
              <a:buNone/>
            </a:pPr>
            <a:r>
              <a:rPr lang="en-US" sz="3800" dirty="0" smtClean="0">
                <a:solidFill>
                  <a:schemeClr val="tx2">
                    <a:lumMod val="20000"/>
                    <a:lumOff val="80000"/>
                  </a:schemeClr>
                </a:solidFill>
                <a:latin typeface="Courier"/>
                <a:cs typeface="Courier"/>
              </a:rPr>
              <a:t>16       clock </a:t>
            </a:r>
            <a:r>
              <a:rPr lang="en-US" sz="3800" dirty="0">
                <a:solidFill>
                  <a:schemeClr val="tx2">
                    <a:lumMod val="20000"/>
                    <a:lumOff val="80000"/>
                  </a:schemeClr>
                </a:solidFill>
                <a:latin typeface="Courier"/>
                <a:cs typeface="Courier"/>
              </a:rPr>
              <a:t>is </a:t>
            </a:r>
            <a:r>
              <a:rPr lang="en-US" sz="3800" u="sng" dirty="0" err="1">
                <a:solidFill>
                  <a:schemeClr val="tx2">
                    <a:lumMod val="20000"/>
                    <a:lumOff val="80000"/>
                  </a:schemeClr>
                </a:solidFill>
                <a:latin typeface="Courier"/>
                <a:cs typeface="Courier"/>
              </a:rPr>
              <a:t>si</a:t>
            </a:r>
            <a:r>
              <a:rPr lang="en-US" sz="3800" dirty="0" err="1">
                <a:solidFill>
                  <a:schemeClr val="tx2">
                    <a:lumMod val="20000"/>
                    <a:lumOff val="80000"/>
                  </a:schemeClr>
                </a:solidFill>
                <a:latin typeface="Courier"/>
                <a:cs typeface="Courier"/>
              </a:rPr>
              <a:t>ngin</a:t>
            </a:r>
            <a:r>
              <a:rPr lang="en-US" sz="3800" dirty="0">
                <a:solidFill>
                  <a:schemeClr val="tx2">
                    <a:lumMod val="20000"/>
                    <a:lumOff val="80000"/>
                  </a:schemeClr>
                </a:solidFill>
                <a:latin typeface="Courier"/>
                <a:cs typeface="Courier"/>
              </a:rPr>
              <a:t>', Mom.</a:t>
            </a:r>
            <a:endParaRPr lang="en-GB" sz="3800" dirty="0">
              <a:solidFill>
                <a:schemeClr val="tx2">
                  <a:lumMod val="20000"/>
                  <a:lumOff val="80000"/>
                </a:schemeClr>
              </a:solidFill>
              <a:latin typeface="Courier"/>
              <a:cs typeface="Courier"/>
            </a:endParaRPr>
          </a:p>
          <a:p>
            <a:endParaRPr lang="en-US" dirty="0"/>
          </a:p>
        </p:txBody>
      </p:sp>
    </p:spTree>
    <p:extLst>
      <p:ext uri="{BB962C8B-B14F-4D97-AF65-F5344CB8AC3E}">
        <p14:creationId xmlns:p14="http://schemas.microsoft.com/office/powerpoint/2010/main" val="306153938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Imperative directives</a:t>
            </a:r>
            <a:endParaRPr lang="en-US" dirty="0"/>
          </a:p>
        </p:txBody>
      </p:sp>
      <p:sp>
        <p:nvSpPr>
          <p:cNvPr id="3" name="Content Placeholder 2"/>
          <p:cNvSpPr>
            <a:spLocks noGrp="1"/>
          </p:cNvSpPr>
          <p:nvPr>
            <p:ph idx="1"/>
          </p:nvPr>
        </p:nvSpPr>
        <p:spPr/>
        <p:txBody>
          <a:bodyPr>
            <a:normAutofit fontScale="92500" lnSpcReduction="10000"/>
          </a:bodyPr>
          <a:lstStyle/>
          <a:p>
            <a:pPr marL="0" indent="0" algn="ctr">
              <a:lnSpc>
                <a:spcPct val="120000"/>
              </a:lnSpc>
              <a:buNone/>
            </a:pPr>
            <a:endParaRPr lang="en-US" dirty="0" smtClean="0"/>
          </a:p>
          <a:p>
            <a:pPr marL="0" indent="0" algn="ctr">
              <a:lnSpc>
                <a:spcPct val="120000"/>
              </a:lnSpc>
              <a:buNone/>
            </a:pPr>
            <a:r>
              <a:rPr lang="en-US" dirty="0" smtClean="0"/>
              <a:t>Non</a:t>
            </a:r>
            <a:r>
              <a:rPr lang="en-US" dirty="0"/>
              <a:t>-admonishing imperative directives work to initiate, progress or expedite a course of action </a:t>
            </a:r>
            <a:r>
              <a:rPr lang="en-US" dirty="0" smtClean="0"/>
              <a:t>in </a:t>
            </a:r>
            <a:r>
              <a:rPr lang="en-US" dirty="0"/>
              <a:t>which the specific directed action is only made relevant </a:t>
            </a:r>
            <a:r>
              <a:rPr lang="en-US" i="1" dirty="0"/>
              <a:t>as a next action </a:t>
            </a:r>
            <a:r>
              <a:rPr lang="en-US" dirty="0"/>
              <a:t>by the directive </a:t>
            </a:r>
            <a:r>
              <a:rPr lang="en-US" dirty="0" smtClean="0"/>
              <a:t>itself</a:t>
            </a:r>
          </a:p>
          <a:p>
            <a:pPr marL="0" indent="0" algn="ctr">
              <a:lnSpc>
                <a:spcPct val="120000"/>
              </a:lnSpc>
              <a:buNone/>
            </a:pPr>
            <a:endParaRPr lang="en-US" dirty="0"/>
          </a:p>
          <a:p>
            <a:endParaRPr lang="en-US" dirty="0" smtClean="0"/>
          </a:p>
          <a:p>
            <a:endParaRPr lang="en-US" dirty="0"/>
          </a:p>
          <a:p>
            <a:pPr marL="0" indent="0">
              <a:buNone/>
            </a:pPr>
            <a:r>
              <a:rPr lang="en-US" dirty="0"/>
              <a:t> </a:t>
            </a:r>
          </a:p>
        </p:txBody>
      </p:sp>
    </p:spTree>
    <p:extLst>
      <p:ext uri="{BB962C8B-B14F-4D97-AF65-F5344CB8AC3E}">
        <p14:creationId xmlns:p14="http://schemas.microsoft.com/office/powerpoint/2010/main" val="2091906415"/>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Extract 2: MB </a:t>
            </a:r>
            <a:r>
              <a:rPr lang="en-US" dirty="0"/>
              <a:t>11:29 </a:t>
            </a:r>
          </a:p>
        </p:txBody>
      </p:sp>
      <p:sp>
        <p:nvSpPr>
          <p:cNvPr id="3" name="Content Placeholder 2"/>
          <p:cNvSpPr>
            <a:spLocks noGrp="1"/>
          </p:cNvSpPr>
          <p:nvPr>
            <p:ph idx="1"/>
          </p:nvPr>
        </p:nvSpPr>
        <p:spPr>
          <a:xfrm>
            <a:off x="457200" y="1298728"/>
            <a:ext cx="8490174" cy="4827436"/>
          </a:xfrm>
        </p:spPr>
        <p:txBody>
          <a:bodyPr>
            <a:normAutofit fontScale="55000" lnSpcReduction="20000"/>
          </a:bodyPr>
          <a:lstStyle/>
          <a:p>
            <a:pPr marL="0" indent="0">
              <a:lnSpc>
                <a:spcPct val="120000"/>
              </a:lnSpc>
              <a:buNone/>
            </a:pPr>
            <a:r>
              <a:rPr lang="en-US" dirty="0">
                <a:solidFill>
                  <a:srgbClr val="EEE4CD"/>
                </a:solidFill>
                <a:latin typeface="Courier"/>
                <a:cs typeface="Courier"/>
              </a:rPr>
              <a:t>01 LUK: </a:t>
            </a:r>
            <a:r>
              <a:rPr lang="en-US" dirty="0" smtClean="0">
                <a:solidFill>
                  <a:srgbClr val="EEE4CD"/>
                </a:solidFill>
                <a:latin typeface="Courier"/>
                <a:cs typeface="Courier"/>
              </a:rPr>
              <a:t> </a:t>
            </a:r>
            <a:r>
              <a:rPr lang="en-US" dirty="0">
                <a:solidFill>
                  <a:srgbClr val="EEE4CD"/>
                </a:solidFill>
                <a:latin typeface="Courier"/>
                <a:cs typeface="Courier"/>
              </a:rPr>
              <a:t>He shoots. (</a:t>
            </a:r>
            <a:r>
              <a:rPr lang="en-US" dirty="0" smtClean="0">
                <a:solidFill>
                  <a:srgbClr val="EEE4CD"/>
                </a:solidFill>
                <a:latin typeface="Courier"/>
                <a:cs typeface="Courier"/>
              </a:rPr>
              <a:t>(swings </a:t>
            </a:r>
            <a:r>
              <a:rPr lang="en-US" dirty="0">
                <a:solidFill>
                  <a:srgbClr val="EEE4CD"/>
                </a:solidFill>
                <a:latin typeface="Courier"/>
                <a:cs typeface="Courier"/>
              </a:rPr>
              <a:t>arm as though throwing </a:t>
            </a:r>
            <a:r>
              <a:rPr lang="en-US" dirty="0" smtClean="0">
                <a:solidFill>
                  <a:srgbClr val="EEE4CD"/>
                </a:solidFill>
                <a:latin typeface="Courier"/>
                <a:cs typeface="Courier"/>
              </a:rPr>
              <a:t>can</a:t>
            </a:r>
            <a:r>
              <a:rPr lang="en-US" dirty="0">
                <a:solidFill>
                  <a:srgbClr val="EEE4CD"/>
                </a:solidFill>
                <a:latin typeface="Courier"/>
                <a:cs typeface="Courier"/>
              </a:rPr>
              <a:t>))</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02    </a:t>
            </a:r>
            <a:r>
              <a:rPr lang="en-US" dirty="0" smtClean="0">
                <a:solidFill>
                  <a:srgbClr val="EEE4CD"/>
                </a:solidFill>
                <a:latin typeface="Courier"/>
                <a:cs typeface="Courier"/>
              </a:rPr>
              <a:t>   </a:t>
            </a:r>
            <a:r>
              <a:rPr lang="en-US" dirty="0">
                <a:solidFill>
                  <a:srgbClr val="EEE4CD"/>
                </a:solidFill>
                <a:latin typeface="Courier"/>
                <a:cs typeface="Courier"/>
              </a:rPr>
              <a:t>(0.2) - ((LUK puts empty </a:t>
            </a:r>
            <a:r>
              <a:rPr lang="en-US" dirty="0" smtClean="0">
                <a:solidFill>
                  <a:srgbClr val="EEE4CD"/>
                </a:solidFill>
                <a:latin typeface="Courier"/>
                <a:cs typeface="Courier"/>
              </a:rPr>
              <a:t>can </a:t>
            </a:r>
            <a:r>
              <a:rPr lang="en-US" dirty="0">
                <a:solidFill>
                  <a:srgbClr val="EEE4CD"/>
                </a:solidFill>
                <a:latin typeface="Courier"/>
                <a:cs typeface="Courier"/>
              </a:rPr>
              <a:t>down on table))</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03 </a:t>
            </a:r>
            <a:r>
              <a:rPr lang="en-US" dirty="0" smtClean="0">
                <a:solidFill>
                  <a:srgbClr val="EEE4CD"/>
                </a:solidFill>
                <a:latin typeface="Courier"/>
                <a:cs typeface="Courier"/>
              </a:rPr>
              <a:t>RIC:  </a:t>
            </a:r>
            <a:r>
              <a:rPr lang="en-US" dirty="0">
                <a:solidFill>
                  <a:srgbClr val="EEE4CD"/>
                </a:solidFill>
                <a:latin typeface="Courier"/>
                <a:cs typeface="Courier"/>
              </a:rPr>
              <a:t>((laugh))</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04    </a:t>
            </a:r>
            <a:r>
              <a:rPr lang="en-US" dirty="0" smtClean="0">
                <a:solidFill>
                  <a:srgbClr val="EEE4CD"/>
                </a:solidFill>
                <a:latin typeface="Courier"/>
                <a:cs typeface="Courier"/>
              </a:rPr>
              <a:t>   </a:t>
            </a:r>
            <a:r>
              <a:rPr lang="en-US" dirty="0">
                <a:solidFill>
                  <a:srgbClr val="EEE4CD"/>
                </a:solidFill>
                <a:latin typeface="Courier"/>
                <a:cs typeface="Courier"/>
              </a:rPr>
              <a:t>(0.6) – ((LUK picks up a new can of beer))</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05 LUK:  </a:t>
            </a:r>
            <a:r>
              <a:rPr lang="en-US" dirty="0" smtClean="0">
                <a:solidFill>
                  <a:srgbClr val="EEE4CD"/>
                </a:solidFill>
                <a:latin typeface="Courier"/>
                <a:cs typeface="Courier"/>
              </a:rPr>
              <a:t>Alright </a:t>
            </a:r>
            <a:r>
              <a:rPr lang="en-US" dirty="0">
                <a:solidFill>
                  <a:srgbClr val="EEE4CD"/>
                </a:solidFill>
                <a:latin typeface="Courier"/>
                <a:cs typeface="Courier"/>
              </a:rPr>
              <a:t>((with laughter))</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06     </a:t>
            </a:r>
            <a:r>
              <a:rPr lang="en-US" dirty="0" smtClean="0">
                <a:solidFill>
                  <a:srgbClr val="EEE4CD"/>
                </a:solidFill>
                <a:latin typeface="Courier"/>
                <a:cs typeface="Courier"/>
              </a:rPr>
              <a:t>  </a:t>
            </a:r>
            <a:r>
              <a:rPr lang="en-US" dirty="0">
                <a:solidFill>
                  <a:srgbClr val="EEE4CD"/>
                </a:solidFill>
                <a:latin typeface="Courier"/>
                <a:cs typeface="Courier"/>
              </a:rPr>
              <a:t>(0.3)</a:t>
            </a:r>
            <a:endParaRPr lang="en-GB" dirty="0">
              <a:solidFill>
                <a:srgbClr val="EEE4CD"/>
              </a:solidFill>
              <a:latin typeface="Courier"/>
              <a:cs typeface="Courier"/>
            </a:endParaRPr>
          </a:p>
          <a:p>
            <a:pPr marL="0" indent="0">
              <a:lnSpc>
                <a:spcPct val="120000"/>
              </a:lnSpc>
              <a:buNone/>
            </a:pPr>
            <a:r>
              <a:rPr lang="en-US" b="1" dirty="0">
                <a:solidFill>
                  <a:srgbClr val="EAC968"/>
                </a:solidFill>
                <a:latin typeface="Courier"/>
                <a:cs typeface="Courier"/>
              </a:rPr>
              <a:t>07 RIC</a:t>
            </a:r>
            <a:r>
              <a:rPr lang="en-US" b="1" dirty="0" smtClean="0">
                <a:solidFill>
                  <a:srgbClr val="EAC968"/>
                </a:solidFill>
                <a:latin typeface="Courier"/>
                <a:cs typeface="Courier"/>
              </a:rPr>
              <a:t>:  </a:t>
            </a:r>
            <a:r>
              <a:rPr lang="en-US" b="1" dirty="0">
                <a:solidFill>
                  <a:srgbClr val="EAC968"/>
                </a:solidFill>
                <a:latin typeface="Courier"/>
                <a:cs typeface="Courier"/>
              </a:rPr>
              <a:t>Alright.=Tell me the goddamn </a:t>
            </a:r>
            <a:r>
              <a:rPr lang="en-US" b="1" dirty="0" err="1">
                <a:solidFill>
                  <a:srgbClr val="EAC968"/>
                </a:solidFill>
                <a:latin typeface="Courier"/>
                <a:cs typeface="Courier"/>
              </a:rPr>
              <a:t>sto</a:t>
            </a:r>
            <a:r>
              <a:rPr lang="en-US" b="1" dirty="0">
                <a:solidFill>
                  <a:srgbClr val="EAC968"/>
                </a:solidFill>
                <a:latin typeface="Courier"/>
                <a:cs typeface="Courier"/>
              </a:rPr>
              <a:t>(h)ry. </a:t>
            </a:r>
            <a:endParaRPr lang="en-GB" b="1" dirty="0">
              <a:solidFill>
                <a:srgbClr val="EAC968"/>
              </a:solidFill>
              <a:latin typeface="Courier"/>
              <a:cs typeface="Courier"/>
            </a:endParaRPr>
          </a:p>
          <a:p>
            <a:pPr marL="0" indent="0">
              <a:lnSpc>
                <a:spcPct val="120000"/>
              </a:lnSpc>
              <a:buNone/>
            </a:pPr>
            <a:r>
              <a:rPr lang="en-US" dirty="0">
                <a:solidFill>
                  <a:srgbClr val="EEE4CD"/>
                </a:solidFill>
                <a:latin typeface="Courier"/>
                <a:cs typeface="Courier"/>
              </a:rPr>
              <a:t>08 LUK</a:t>
            </a:r>
            <a:r>
              <a:rPr lang="en-US" dirty="0" smtClean="0">
                <a:solidFill>
                  <a:srgbClr val="EEE4CD"/>
                </a:solidFill>
                <a:latin typeface="Courier"/>
                <a:cs typeface="Courier"/>
              </a:rPr>
              <a:t>:  </a:t>
            </a:r>
            <a:r>
              <a:rPr lang="en-US" dirty="0">
                <a:solidFill>
                  <a:srgbClr val="EEE4CD"/>
                </a:solidFill>
                <a:latin typeface="Courier"/>
                <a:cs typeface="Courier"/>
              </a:rPr>
              <a:t>O[</a:t>
            </a:r>
            <a:r>
              <a:rPr lang="en-US" dirty="0" err="1">
                <a:solidFill>
                  <a:srgbClr val="EEE4CD"/>
                </a:solidFill>
                <a:latin typeface="Courier"/>
                <a:cs typeface="Courier"/>
              </a:rPr>
              <a:t>kay</a:t>
            </a:r>
            <a:r>
              <a:rPr lang="en-US" dirty="0">
                <a:solidFill>
                  <a:srgbClr val="EEE4CD"/>
                </a:solidFill>
                <a:latin typeface="Courier"/>
                <a:cs typeface="Courier"/>
              </a:rPr>
              <a:t> </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09 RIC</a:t>
            </a:r>
            <a:r>
              <a:rPr lang="en-US" dirty="0" smtClean="0">
                <a:solidFill>
                  <a:srgbClr val="EEE4CD"/>
                </a:solidFill>
                <a:latin typeface="Courier"/>
                <a:cs typeface="Courier"/>
              </a:rPr>
              <a:t>:   </a:t>
            </a:r>
            <a:r>
              <a:rPr lang="en-US" dirty="0">
                <a:solidFill>
                  <a:srgbClr val="EEE4CD"/>
                </a:solidFill>
                <a:latin typeface="Courier"/>
                <a:cs typeface="Courier"/>
              </a:rPr>
              <a:t>[before you roll. Be[cause if you can’t y-</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10 LUK</a:t>
            </a:r>
            <a:r>
              <a:rPr lang="en-US" dirty="0" smtClean="0">
                <a:solidFill>
                  <a:srgbClr val="EEE4CD"/>
                </a:solidFill>
                <a:latin typeface="Courier"/>
                <a:cs typeface="Courier"/>
              </a:rPr>
              <a:t>:                       </a:t>
            </a:r>
            <a:r>
              <a:rPr lang="en-US" dirty="0">
                <a:solidFill>
                  <a:srgbClr val="EEE4CD"/>
                </a:solidFill>
                <a:latin typeface="Courier"/>
                <a:cs typeface="Courier"/>
              </a:rPr>
              <a:t>[Before I roll.</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11   </a:t>
            </a:r>
            <a:r>
              <a:rPr lang="en-US" dirty="0" smtClean="0">
                <a:solidFill>
                  <a:srgbClr val="EEE4CD"/>
                </a:solidFill>
                <a:latin typeface="Courier"/>
                <a:cs typeface="Courier"/>
              </a:rPr>
              <a:t>    </a:t>
            </a:r>
            <a:r>
              <a:rPr lang="en-US" dirty="0">
                <a:solidFill>
                  <a:srgbClr val="EEE4CD"/>
                </a:solidFill>
                <a:latin typeface="Courier"/>
                <a:cs typeface="Courier"/>
              </a:rPr>
              <a:t>(0.2)</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12 RIC</a:t>
            </a:r>
            <a:r>
              <a:rPr lang="en-US" dirty="0" smtClean="0">
                <a:solidFill>
                  <a:srgbClr val="EEE4CD"/>
                </a:solidFill>
                <a:latin typeface="Courier"/>
                <a:cs typeface="Courier"/>
              </a:rPr>
              <a:t>:  </a:t>
            </a:r>
            <a:r>
              <a:rPr lang="en-US" dirty="0">
                <a:solidFill>
                  <a:srgbClr val="EEE4CD"/>
                </a:solidFill>
                <a:latin typeface="Courier"/>
                <a:cs typeface="Courier"/>
              </a:rPr>
              <a:t>We can't tell a story [as (we're) playing </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13 LUK</a:t>
            </a:r>
            <a:r>
              <a:rPr lang="en-US" dirty="0" smtClean="0">
                <a:solidFill>
                  <a:srgbClr val="EEE4CD"/>
                </a:solidFill>
                <a:latin typeface="Courier"/>
                <a:cs typeface="Courier"/>
              </a:rPr>
              <a:t>:                        </a:t>
            </a:r>
            <a:r>
              <a:rPr lang="en-US" dirty="0">
                <a:solidFill>
                  <a:srgbClr val="EEE4CD"/>
                </a:solidFill>
                <a:latin typeface="Courier"/>
                <a:cs typeface="Courier"/>
              </a:rPr>
              <a:t>[cause you know how I roll.  </a:t>
            </a:r>
            <a:endParaRPr lang="en-GB" dirty="0">
              <a:solidFill>
                <a:srgbClr val="EEE4CD"/>
              </a:solidFill>
              <a:latin typeface="Courier"/>
              <a:cs typeface="Courier"/>
            </a:endParaRPr>
          </a:p>
          <a:p>
            <a:pPr marL="0" indent="0">
              <a:lnSpc>
                <a:spcPct val="120000"/>
              </a:lnSpc>
              <a:buNone/>
            </a:pPr>
            <a:r>
              <a:rPr lang="en-US" dirty="0">
                <a:solidFill>
                  <a:srgbClr val="EEE4CD"/>
                </a:solidFill>
                <a:latin typeface="Courier"/>
                <a:cs typeface="Courier"/>
              </a:rPr>
              <a:t>14   </a:t>
            </a:r>
            <a:r>
              <a:rPr lang="en-US" dirty="0" smtClean="0">
                <a:solidFill>
                  <a:srgbClr val="EEE4CD"/>
                </a:solidFill>
                <a:latin typeface="Courier"/>
                <a:cs typeface="Courier"/>
              </a:rPr>
              <a:t>    </a:t>
            </a:r>
            <a:r>
              <a:rPr lang="en-US" dirty="0">
                <a:solidFill>
                  <a:srgbClr val="EEE4CD"/>
                </a:solidFill>
                <a:latin typeface="Courier"/>
                <a:cs typeface="Courier"/>
              </a:rPr>
              <a:t>(1.1)</a:t>
            </a:r>
            <a:endParaRPr lang="en-GB" dirty="0">
              <a:solidFill>
                <a:srgbClr val="EEE4CD"/>
              </a:solidFill>
              <a:latin typeface="Courier"/>
              <a:cs typeface="Courier"/>
            </a:endParaRPr>
          </a:p>
          <a:p>
            <a:endParaRPr lang="en-US" dirty="0"/>
          </a:p>
        </p:txBody>
      </p:sp>
    </p:spTree>
    <p:extLst>
      <p:ext uri="{BB962C8B-B14F-4D97-AF65-F5344CB8AC3E}">
        <p14:creationId xmlns:p14="http://schemas.microsoft.com/office/powerpoint/2010/main" val="37629575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Imperative admonishments</a:t>
            </a:r>
            <a:endParaRPr lang="en-US" dirty="0"/>
          </a:p>
        </p:txBody>
      </p:sp>
      <p:sp>
        <p:nvSpPr>
          <p:cNvPr id="3" name="Content Placeholder 2"/>
          <p:cNvSpPr>
            <a:spLocks noGrp="1"/>
          </p:cNvSpPr>
          <p:nvPr>
            <p:ph idx="1"/>
          </p:nvPr>
        </p:nvSpPr>
        <p:spPr/>
        <p:txBody>
          <a:bodyPr>
            <a:normAutofit/>
          </a:bodyPr>
          <a:lstStyle/>
          <a:p>
            <a:pPr marL="0" indent="0" algn="ctr">
              <a:lnSpc>
                <a:spcPct val="120000"/>
              </a:lnSpc>
              <a:buNone/>
            </a:pPr>
            <a:endParaRPr lang="en-US" dirty="0" smtClean="0"/>
          </a:p>
          <a:p>
            <a:pPr marL="0" indent="0" algn="ctr">
              <a:lnSpc>
                <a:spcPct val="120000"/>
              </a:lnSpc>
              <a:buNone/>
            </a:pPr>
            <a:r>
              <a:rPr lang="en-US" sz="3000" dirty="0" smtClean="0"/>
              <a:t>Imperative </a:t>
            </a:r>
            <a:r>
              <a:rPr lang="en-US" sz="3000" dirty="0"/>
              <a:t>admonishments work to restore stalled progressivity to a course of action in which the specific directed action was </a:t>
            </a:r>
            <a:r>
              <a:rPr lang="en-US" sz="3000" dirty="0" err="1"/>
              <a:t>projectably</a:t>
            </a:r>
            <a:r>
              <a:rPr lang="en-US" sz="3000" dirty="0"/>
              <a:t> relevant prior to the directive being issued</a:t>
            </a:r>
          </a:p>
        </p:txBody>
      </p:sp>
    </p:spTree>
    <p:extLst>
      <p:ext uri="{BB962C8B-B14F-4D97-AF65-F5344CB8AC3E}">
        <p14:creationId xmlns:p14="http://schemas.microsoft.com/office/powerpoint/2010/main" val="262542316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Black">
  <a:themeElements>
    <a:clrScheme name="Travelogue">
      <a:dk1>
        <a:sysClr val="windowText" lastClr="000000"/>
      </a:dk1>
      <a:lt1>
        <a:srgbClr val="EAC968"/>
      </a:lt1>
      <a:dk2>
        <a:srgbClr val="2A2515"/>
      </a:dk2>
      <a:lt2>
        <a:srgbClr val="82682C"/>
      </a:lt2>
      <a:accent1>
        <a:srgbClr val="B74D21"/>
      </a:accent1>
      <a:accent2>
        <a:srgbClr val="A32323"/>
      </a:accent2>
      <a:accent3>
        <a:srgbClr val="4576A3"/>
      </a:accent3>
      <a:accent4>
        <a:srgbClr val="615D9A"/>
      </a:accent4>
      <a:accent5>
        <a:srgbClr val="67924B"/>
      </a:accent5>
      <a:accent6>
        <a:srgbClr val="BF7B1B"/>
      </a:accent6>
      <a:hlink>
        <a:srgbClr val="99350B"/>
      </a:hlink>
      <a:folHlink>
        <a:srgbClr val="78514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2413</TotalTime>
  <Words>4693</Words>
  <Application>Microsoft Macintosh PowerPoint</Application>
  <PresentationFormat>On-screen Show (4:3)</PresentationFormat>
  <Paragraphs>395</Paragraphs>
  <Slides>21</Slides>
  <Notes>21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Black</vt:lpstr>
      <vt:lpstr>Using progressivity in interaction: Warrants for imperative directives and admonishments </vt:lpstr>
      <vt:lpstr>Imperatives Data Corpus</vt:lpstr>
      <vt:lpstr>Imperative directives</vt:lpstr>
      <vt:lpstr>How do we recognise when we are being told off?</vt:lpstr>
      <vt:lpstr>Imperative directives  (non-admonishing)</vt:lpstr>
      <vt:lpstr>Initiating courses of action</vt:lpstr>
      <vt:lpstr>Imperative directives</vt:lpstr>
      <vt:lpstr>Extract 2: MB 11:29 </vt:lpstr>
      <vt:lpstr>Imperative admonishments</vt:lpstr>
      <vt:lpstr>Admonishing a lack of response</vt:lpstr>
      <vt:lpstr>Displacement</vt:lpstr>
      <vt:lpstr>Extract 4: FA02_01:27 Displacement</vt:lpstr>
      <vt:lpstr>Incompletion</vt:lpstr>
      <vt:lpstr>Extract 5: RCE02_04:00 Incompletion</vt:lpstr>
      <vt:lpstr>Positive Prohibition</vt:lpstr>
      <vt:lpstr>Extract 6: FA02_06:52 Obstruction</vt:lpstr>
      <vt:lpstr>Extract 6: FA02_06:52 Obstruction</vt:lpstr>
      <vt:lpstr>Extract 6: FA02_06:52 Obstruction</vt:lpstr>
      <vt:lpstr>Summary</vt:lpstr>
      <vt:lpstr>Progressivity</vt:lpstr>
      <vt:lpstr>Any questions?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Kent</dc:creator>
  <cp:lastModifiedBy>Alexandra Kent</cp:lastModifiedBy>
  <cp:revision>116</cp:revision>
  <cp:lastPrinted>2014-12-14T16:47:12Z</cp:lastPrinted>
  <dcterms:created xsi:type="dcterms:W3CDTF">2014-12-12T17:01:52Z</dcterms:created>
  <dcterms:modified xsi:type="dcterms:W3CDTF">2019-08-19T12:28:57Z</dcterms:modified>
</cp:coreProperties>
</file>