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9" r:id="rId4"/>
    <p:sldId id="272" r:id="rId5"/>
    <p:sldId id="260" r:id="rId6"/>
    <p:sldId id="263" r:id="rId7"/>
    <p:sldId id="271" r:id="rId8"/>
    <p:sldId id="264" r:id="rId9"/>
    <p:sldId id="270" r:id="rId10"/>
    <p:sldId id="265" r:id="rId11"/>
    <p:sldId id="258" r:id="rId12"/>
    <p:sldId id="266" r:id="rId13"/>
    <p:sldId id="267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FCC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17B8-71C5-4B4D-BCC8-85DFE6DD6F68}" type="datetimeFigureOut">
              <a:rPr lang="el-GR" smtClean="0"/>
              <a:pPr/>
              <a:t>3/12/2015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E436C-B115-48BA-A208-0025FA8BC68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17B8-71C5-4B4D-BCC8-85DFE6DD6F68}" type="datetimeFigureOut">
              <a:rPr lang="el-GR" smtClean="0"/>
              <a:pPr/>
              <a:t>3/12/2015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E436C-B115-48BA-A208-0025FA8BC68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17B8-71C5-4B4D-BCC8-85DFE6DD6F68}" type="datetimeFigureOut">
              <a:rPr lang="el-GR" smtClean="0"/>
              <a:pPr/>
              <a:t>3/12/2015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E436C-B115-48BA-A208-0025FA8BC68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17B8-71C5-4B4D-BCC8-85DFE6DD6F68}" type="datetimeFigureOut">
              <a:rPr lang="el-GR" smtClean="0"/>
              <a:pPr/>
              <a:t>3/12/2015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E436C-B115-48BA-A208-0025FA8BC68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17B8-71C5-4B4D-BCC8-85DFE6DD6F68}" type="datetimeFigureOut">
              <a:rPr lang="el-GR" smtClean="0"/>
              <a:pPr/>
              <a:t>3/12/2015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E436C-B115-48BA-A208-0025FA8BC68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17B8-71C5-4B4D-BCC8-85DFE6DD6F68}" type="datetimeFigureOut">
              <a:rPr lang="el-GR" smtClean="0"/>
              <a:pPr/>
              <a:t>3/12/2015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E436C-B115-48BA-A208-0025FA8BC68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17B8-71C5-4B4D-BCC8-85DFE6DD6F68}" type="datetimeFigureOut">
              <a:rPr lang="el-GR" smtClean="0"/>
              <a:pPr/>
              <a:t>3/12/2015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E436C-B115-48BA-A208-0025FA8BC68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17B8-71C5-4B4D-BCC8-85DFE6DD6F68}" type="datetimeFigureOut">
              <a:rPr lang="el-GR" smtClean="0"/>
              <a:pPr/>
              <a:t>3/12/2015</a:t>
            </a:fld>
            <a:endParaRPr lang="el-GR"/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EE436C-B115-48BA-A208-0025FA8BC68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17B8-71C5-4B4D-BCC8-85DFE6DD6F68}" type="datetimeFigureOut">
              <a:rPr lang="el-GR" smtClean="0"/>
              <a:pPr/>
              <a:t>3/12/2015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E436C-B115-48BA-A208-0025FA8BC68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17B8-71C5-4B4D-BCC8-85DFE6DD6F68}" type="datetimeFigureOut">
              <a:rPr lang="el-GR" smtClean="0"/>
              <a:pPr/>
              <a:t>3/12/2015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AEE436C-B115-48BA-A208-0025FA8BC68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91817B8-71C5-4B4D-BCC8-85DFE6DD6F68}" type="datetimeFigureOut">
              <a:rPr lang="el-GR" smtClean="0"/>
              <a:pPr/>
              <a:t>3/12/2015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E436C-B115-48BA-A208-0025FA8BC68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λεύθερη σχεδίαση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91817B8-71C5-4B4D-BCC8-85DFE6DD6F68}" type="datetimeFigureOut">
              <a:rPr lang="el-GR" smtClean="0"/>
              <a:pPr/>
              <a:t>3/12/2015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AEE436C-B115-48BA-A208-0025FA8BC68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Short%20clips/vlc-record-2015-11-02-21h06m29s-&#931;&#965;&#950;&#942;&#964;&#951;&#963;&#951;%20&#947;&#953;&#945;%20&#964;&#953;&#962;%20&#960;&#959;&#955;&#953;&#964;&#953;&#954;&#941;&#962;%20&#949;&#958;&#949;&#955;&#943;&#958;&#949;&#953;&#962;%20-%2006.06.2013.mp4-.mp4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Short%20clips/vlc-record-2015-08-14-12h49m38s-vlc-record-2014-10-31-16h30m07s-M2U00061.MPG-.mpg-.m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Short%20clips/vlc-record-2015-08-14-13h52m50s-vlc-record-2014-10-31-16h34m13s-M2U00061.MPG-.mpg-.m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i="1" dirty="0" err="1" smtClean="0"/>
              <a:t>Ela</a:t>
            </a:r>
            <a:r>
              <a:rPr lang="en-US" dirty="0" smtClean="0"/>
              <a:t>+(</a:t>
            </a:r>
            <a:r>
              <a:rPr lang="en-US" i="1" dirty="0" smtClean="0"/>
              <a:t>re</a:t>
            </a:r>
            <a:r>
              <a:rPr lang="en-US" dirty="0" smtClean="0"/>
              <a:t>)+name: defending one’s position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Angeliki</a:t>
            </a:r>
            <a:r>
              <a:rPr lang="en-US" dirty="0" smtClean="0"/>
              <a:t> </a:t>
            </a:r>
            <a:r>
              <a:rPr lang="en-US" dirty="0" err="1" smtClean="0"/>
              <a:t>Balantani</a:t>
            </a:r>
            <a:endParaRPr lang="en-US" dirty="0" smtClean="0"/>
          </a:p>
          <a:p>
            <a:r>
              <a:rPr lang="en-US" dirty="0" smtClean="0"/>
              <a:t>University of Essex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0"/>
            <a:ext cx="746760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900" dirty="0" smtClean="0"/>
              <a:t>Discussion over the </a:t>
            </a:r>
            <a:r>
              <a:rPr lang="en-US" sz="900" smtClean="0"/>
              <a:t>political </a:t>
            </a:r>
            <a:r>
              <a:rPr lang="en-US" sz="900" smtClean="0">
                <a:hlinkClick r:id="rId2" action="ppaction://hlinkfile"/>
              </a:rPr>
              <a:t>developments</a:t>
            </a:r>
            <a:endParaRPr lang="en-US" sz="900" dirty="0" smtClean="0"/>
          </a:p>
          <a:p>
            <a:pPr>
              <a:buNone/>
            </a:pPr>
            <a:endParaRPr lang="en-US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5 E:     </a:t>
            </a:r>
            <a:r>
              <a:rPr lang="en-GB" sz="900" dirty="0" err="1" smtClean="0">
                <a:latin typeface="Courier New" pitchFamily="49" charset="0"/>
                <a:cs typeface="Courier New" pitchFamily="49" charset="0"/>
              </a:rPr>
              <a:t>ke</a:t>
            </a:r>
            <a:r>
              <a:rPr lang="en-GB" sz="900" dirty="0" smtClean="0">
                <a:latin typeface="Courier New" pitchFamily="49" charset="0"/>
                <a:cs typeface="Courier New" pitchFamily="49" charset="0"/>
              </a:rPr>
              <a:t> [</a:t>
            </a:r>
            <a:r>
              <a:rPr lang="en-GB" sz="900" dirty="0" err="1" smtClean="0">
                <a:latin typeface="Courier New" pitchFamily="49" charset="0"/>
                <a:cs typeface="Courier New" pitchFamily="49" charset="0"/>
              </a:rPr>
              <a:t>fisika</a:t>
            </a:r>
            <a:r>
              <a:rPr lang="en-GB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900" dirty="0" err="1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sz="900" u="sng" dirty="0" err="1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GB" sz="900" dirty="0" err="1" smtClean="0">
                <a:latin typeface="Courier New" pitchFamily="49" charset="0"/>
                <a:cs typeface="Courier New" pitchFamily="49" charset="0"/>
              </a:rPr>
              <a:t>li</a:t>
            </a:r>
            <a:r>
              <a:rPr lang="en-GB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900" dirty="0" err="1" smtClean="0">
                <a:latin typeface="Courier New" pitchFamily="49" charset="0"/>
                <a:cs typeface="Courier New" pitchFamily="49" charset="0"/>
              </a:rPr>
              <a:t>distihos</a:t>
            </a:r>
            <a:r>
              <a:rPr lang="en-GB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900" dirty="0" err="1" smtClean="0">
                <a:latin typeface="Courier New" pitchFamily="49" charset="0"/>
                <a:cs typeface="Courier New" pitchFamily="49" charset="0"/>
              </a:rPr>
              <a:t>tha</a:t>
            </a:r>
            <a:r>
              <a:rPr lang="en-GB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900" dirty="0" err="1" smtClean="0">
                <a:latin typeface="Courier New" pitchFamily="49" charset="0"/>
                <a:cs typeface="Courier New" pitchFamily="49" charset="0"/>
              </a:rPr>
              <a:t>po</a:t>
            </a:r>
            <a:r>
              <a:rPr lang="en-GB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dikeon</a:t>
            </a:r>
            <a:r>
              <a:rPr lang="en-US" sz="900" u="sng" dirty="0" err="1" smtClean="0">
                <a:latin typeface="Courier New" pitchFamily="49" charset="0"/>
                <a:cs typeface="Courier New" pitchFamily="49" charset="0"/>
              </a:rPr>
              <a:t>o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maste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=        </a:t>
            </a:r>
            <a:endParaRPr lang="en-GB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and [of course ag</a:t>
            </a:r>
            <a:r>
              <a:rPr lang="en-US" sz="900" b="1" u="sng" dirty="0" smtClean="0">
                <a:latin typeface="Courier New" pitchFamily="49" charset="0"/>
                <a:cs typeface="Courier New" pitchFamily="49" charset="0"/>
              </a:rPr>
              <a:t>ai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n unfortunately I will say we are vindic</a:t>
            </a:r>
            <a:r>
              <a:rPr lang="en-US" sz="900" b="1" u="sng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ted=</a:t>
            </a:r>
            <a:endParaRPr lang="en-GB" sz="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6 D:     =[Oli </a:t>
            </a:r>
            <a:r>
              <a:rPr lang="fr-FR" sz="900" dirty="0" err="1" smtClean="0">
                <a:latin typeface="Courier New" pitchFamily="49" charset="0"/>
                <a:cs typeface="Courier New" pitchFamily="49" charset="0"/>
              </a:rPr>
              <a:t>dikeoneste</a:t>
            </a: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 [pali ta </a:t>
            </a:r>
            <a:r>
              <a:rPr lang="fr-FR" sz="900" dirty="0" err="1" smtClean="0">
                <a:latin typeface="Courier New" pitchFamily="49" charset="0"/>
                <a:cs typeface="Courier New" pitchFamily="49" charset="0"/>
              </a:rPr>
              <a:t>idia</a:t>
            </a: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en-GB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=[Everyone is vindicated [again the same]</a:t>
            </a:r>
            <a:endParaRPr lang="en-GB" sz="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7 B:      [(                          )]</a:t>
            </a:r>
            <a:endParaRPr lang="en-GB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8 E:                      [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di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-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o↓h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’ oh’ &gt;m</a:t>
            </a:r>
            <a:r>
              <a:rPr lang="en-US" sz="900" u="sng" dirty="0" smtClean="0">
                <a:latin typeface="Courier New" pitchFamily="49" charset="0"/>
                <a:cs typeface="Courier New" pitchFamily="49" charset="0"/>
              </a:rPr>
              <a:t>o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no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emis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dikeo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nomaste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giati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oli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GB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9       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ligo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poli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alazun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tis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thesis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tus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==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emis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imaste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[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statheri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apo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tin </a:t>
            </a:r>
            <a:endParaRPr lang="en-GB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10      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proti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stigmi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giati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ehume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[pi&lt;</a:t>
            </a:r>
            <a:endParaRPr lang="en-GB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                      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900" b="1" dirty="0" err="1" smtClean="0">
                <a:latin typeface="Courier New" pitchFamily="49" charset="0"/>
                <a:cs typeface="Courier New" pitchFamily="49" charset="0"/>
              </a:rPr>
              <a:t>ven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- no↓ no &gt;</a:t>
            </a:r>
            <a:r>
              <a:rPr lang="en-US" sz="900" b="1" u="sng" dirty="0" smtClean="0">
                <a:latin typeface="Courier New" pitchFamily="49" charset="0"/>
                <a:cs typeface="Courier New" pitchFamily="49" charset="0"/>
              </a:rPr>
              <a:t>o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nly we are </a:t>
            </a:r>
            <a:r>
              <a:rPr lang="en-US" sz="900" b="1" dirty="0" err="1" smtClean="0">
                <a:latin typeface="Courier New" pitchFamily="49" charset="0"/>
                <a:cs typeface="Courier New" pitchFamily="49" charset="0"/>
              </a:rPr>
              <a:t>vendi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900" b="1" dirty="0" err="1" smtClean="0">
                <a:latin typeface="Courier New" pitchFamily="49" charset="0"/>
                <a:cs typeface="Courier New" pitchFamily="49" charset="0"/>
              </a:rPr>
              <a:t>cated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 because everyone more or less change their</a:t>
            </a:r>
          </a:p>
          <a:p>
            <a:pPr>
              <a:buNone/>
            </a:pP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         positions==we are [constant from the first moment because we have [said&lt;</a:t>
            </a:r>
            <a:endParaRPr lang="en-GB" sz="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11 D:                     [Ma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ki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o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Siriza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dikeonete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[º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etsi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leiº</a:t>
            </a:r>
            <a:endParaRPr lang="en-GB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                      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[But </a:t>
            </a:r>
            <a:r>
              <a:rPr lang="en-US" sz="900" b="1" dirty="0" err="1" smtClean="0">
                <a:latin typeface="Courier New" pitchFamily="49" charset="0"/>
                <a:cs typeface="Courier New" pitchFamily="49" charset="0"/>
              </a:rPr>
              <a:t>Siriza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 is also vindicated [ºso they sayº</a:t>
            </a:r>
            <a:endParaRPr lang="en-GB" sz="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12 E:                                               [E:hume pi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oti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ehume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mia</a:t>
            </a:r>
            <a:endParaRPr lang="en-GB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13        [&lt;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politiki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u="sng" dirty="0" err="1" smtClean="0">
                <a:latin typeface="Courier New" pitchFamily="49" charset="0"/>
                <a:cs typeface="Courier New" pitchFamily="49" charset="0"/>
              </a:rPr>
              <a:t>stathe</a:t>
            </a:r>
            <a:r>
              <a:rPr lang="en-US" sz="900" u="sng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900" u="sng" dirty="0" err="1" smtClean="0">
                <a:latin typeface="Courier New" pitchFamily="49" charset="0"/>
                <a:cs typeface="Courier New" pitchFamily="49" charset="0"/>
              </a:rPr>
              <a:t>ri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GB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                                               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[We </a:t>
            </a:r>
            <a:r>
              <a:rPr lang="en-US" sz="900" b="1" dirty="0" err="1" smtClean="0">
                <a:latin typeface="Courier New" pitchFamily="49" charset="0"/>
                <a:cs typeface="Courier New" pitchFamily="49" charset="0"/>
              </a:rPr>
              <a:t>ha:ve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 said that we have a [&lt;</a:t>
            </a:r>
            <a:r>
              <a:rPr lang="en-US" sz="900" b="1" u="sng" dirty="0" err="1" smtClean="0">
                <a:latin typeface="Courier New" pitchFamily="49" charset="0"/>
                <a:cs typeface="Courier New" pitchFamily="49" charset="0"/>
              </a:rPr>
              <a:t>consta</a:t>
            </a:r>
            <a:r>
              <a:rPr lang="en-US" sz="900" b="1" u="sng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900" b="1" u="sng" dirty="0" err="1" smtClean="0">
                <a:latin typeface="Courier New" pitchFamily="49" charset="0"/>
                <a:cs typeface="Courier New" pitchFamily="49" charset="0"/>
              </a:rPr>
              <a:t>nt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 policy&gt;</a:t>
            </a:r>
            <a:endParaRPr lang="en-GB" sz="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14 D:         [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Ki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kivernisi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dikeonete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º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tha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sas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piº]</a:t>
            </a:r>
            <a:endParaRPr lang="en-GB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[The government is also vindicated ºthey will tell youº]</a:t>
            </a:r>
            <a:endParaRPr lang="en-GB" sz="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15        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(0.2)</a:t>
            </a:r>
            <a:endParaRPr lang="en-GB" sz="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16 B:→   [Elate </a:t>
            </a:r>
            <a:r>
              <a:rPr lang="en-US" sz="900" b="1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kiria</a:t>
            </a:r>
            <a:r>
              <a:rPr lang="en-US" sz="9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b="1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Kountoura</a:t>
            </a:r>
            <a:r>
              <a:rPr lang="en-US" sz="9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]</a:t>
            </a:r>
            <a:endParaRPr lang="en-GB" sz="900" b="1" dirty="0" smtClean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         [Come Mrs. </a:t>
            </a:r>
            <a:r>
              <a:rPr lang="en-US" sz="900" b="1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Kountoura</a:t>
            </a:r>
            <a:r>
              <a:rPr lang="en-US" sz="9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]</a:t>
            </a:r>
            <a:endParaRPr lang="en-GB" sz="900" b="1" dirty="0" smtClean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17 E:     [I: a-]</a:t>
            </a: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[The: a-]</a:t>
            </a:r>
            <a:endParaRPr lang="en-GB" sz="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18        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(0.2)</a:t>
            </a:r>
            <a:endParaRPr lang="en-GB" sz="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19 E:     &gt;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Kitakste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ama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ine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na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milane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ali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apo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ena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tetarto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ki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emena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na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mu </a:t>
            </a:r>
            <a:endParaRPr lang="en-GB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20        [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lete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elate me to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pu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[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aniksa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to stoma mu:↑&lt;</a:t>
            </a:r>
            <a:endParaRPr lang="en-GB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&gt;Look if the others talk for a quarter and to me [you say come the moment [I opened my mouth:↑&lt;</a:t>
            </a:r>
            <a:endParaRPr lang="en-GB" sz="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21 B:                          [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Ela↑te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ohi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na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mili↑sete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leo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[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na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mi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sas</a:t>
            </a:r>
            <a:endParaRPr lang="en-GB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22       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diakoptume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( )</a:t>
            </a:r>
            <a:endParaRPr lang="en-GB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                           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900" b="1" dirty="0" err="1" smtClean="0">
                <a:latin typeface="Courier New" pitchFamily="49" charset="0"/>
                <a:cs typeface="Courier New" pitchFamily="49" charset="0"/>
              </a:rPr>
              <a:t>Co↑me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 no I mean </a:t>
            </a:r>
            <a:r>
              <a:rPr lang="en-US" sz="900" b="1" dirty="0" err="1" smtClean="0">
                <a:latin typeface="Courier New" pitchFamily="49" charset="0"/>
                <a:cs typeface="Courier New" pitchFamily="49" charset="0"/>
              </a:rPr>
              <a:t>ta↑lk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 [so that we don’t interrupt you ( )</a:t>
            </a:r>
            <a:endParaRPr lang="en-GB" sz="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23 D:                                                       [</a:t>
            </a:r>
            <a:r>
              <a:rPr lang="fr-FR" sz="900" dirty="0" err="1" smtClean="0">
                <a:latin typeface="Courier New" pitchFamily="49" charset="0"/>
                <a:cs typeface="Courier New" pitchFamily="49" charset="0"/>
              </a:rPr>
              <a:t>Elate</a:t>
            </a: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GB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24        </a:t>
            </a:r>
            <a:r>
              <a:rPr lang="fr-FR" sz="900" dirty="0" err="1" smtClean="0">
                <a:latin typeface="Courier New" pitchFamily="49" charset="0"/>
                <a:cs typeface="Courier New" pitchFamily="49" charset="0"/>
              </a:rPr>
              <a:t>proho</a:t>
            </a: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fr-FR" sz="900" dirty="0" err="1" smtClean="0">
                <a:latin typeface="Courier New" pitchFamily="49" charset="0"/>
                <a:cs typeface="Courier New" pitchFamily="49" charset="0"/>
              </a:rPr>
              <a:t>riste</a:t>
            </a: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900" dirty="0" err="1" smtClean="0">
                <a:latin typeface="Courier New" pitchFamily="49" charset="0"/>
                <a:cs typeface="Courier New" pitchFamily="49" charset="0"/>
              </a:rPr>
              <a:t>leme</a:t>
            </a: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 de </a:t>
            </a:r>
            <a:r>
              <a:rPr lang="fr-FR" sz="900" dirty="0" err="1" smtClean="0">
                <a:latin typeface="Courier New" pitchFamily="49" charset="0"/>
                <a:cs typeface="Courier New" pitchFamily="49" charset="0"/>
              </a:rPr>
              <a:t>leme</a:t>
            </a: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900" dirty="0" err="1" smtClean="0">
                <a:latin typeface="Courier New" pitchFamily="49" charset="0"/>
                <a:cs typeface="Courier New" pitchFamily="49" charset="0"/>
              </a:rPr>
              <a:t>sama</a:t>
            </a: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fr-FR" sz="900" dirty="0" err="1" smtClean="0">
                <a:latin typeface="Courier New" pitchFamily="49" charset="0"/>
                <a:cs typeface="Courier New" pitchFamily="49" charset="0"/>
              </a:rPr>
              <a:t>ti↓ste</a:t>
            </a: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=</a:t>
            </a:r>
            <a:endParaRPr lang="en-GB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                                                            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[Come go ah[</a:t>
            </a:r>
            <a:r>
              <a:rPr lang="en-US" sz="900" b="1" dirty="0" err="1" smtClean="0">
                <a:latin typeface="Courier New" pitchFamily="49" charset="0"/>
                <a:cs typeface="Courier New" pitchFamily="49" charset="0"/>
              </a:rPr>
              <a:t>ead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 we say we don’t say </a:t>
            </a:r>
            <a:r>
              <a:rPr lang="en-US" sz="900" b="1" dirty="0" err="1" smtClean="0">
                <a:latin typeface="Courier New" pitchFamily="49" charset="0"/>
                <a:cs typeface="Courier New" pitchFamily="49" charset="0"/>
              </a:rPr>
              <a:t>st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900" b="1" dirty="0" err="1" smtClean="0">
                <a:latin typeface="Courier New" pitchFamily="49" charset="0"/>
                <a:cs typeface="Courier New" pitchFamily="49" charset="0"/>
              </a:rPr>
              <a:t>o↓p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=</a:t>
            </a:r>
            <a:endParaRPr lang="en-GB" sz="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25 E:          [ººE neºº ((nods))</a:t>
            </a:r>
            <a:endParaRPr lang="en-GB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[ººE yesºº ((nods))</a:t>
            </a:r>
            <a:endParaRPr lang="en-GB" sz="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26 E:                                  [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Afto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leo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e:m</a:t>
            </a:r>
            <a:endParaRPr lang="en-GB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                                   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[That’s what I mean e:m</a:t>
            </a:r>
            <a:endParaRPr lang="en-GB" sz="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27 B:     =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Prohoriste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ne</a:t>
            </a:r>
            <a:endParaRPr lang="en-GB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=Go ahead yes</a:t>
            </a:r>
            <a:endParaRPr lang="en-GB" sz="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28 E:     £Pro[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spatho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£</a:t>
            </a:r>
            <a:endParaRPr lang="en-GB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£I am t[</a:t>
            </a:r>
            <a:r>
              <a:rPr lang="en-US" sz="900" b="1" dirty="0" err="1" smtClean="0">
                <a:latin typeface="Courier New" pitchFamily="49" charset="0"/>
                <a:cs typeface="Courier New" pitchFamily="49" charset="0"/>
              </a:rPr>
              <a:t>rying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£</a:t>
            </a:r>
            <a:endParaRPr lang="en-GB" sz="9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After </a:t>
            </a:r>
            <a:r>
              <a:rPr lang="en-US" dirty="0"/>
              <a:t>sequences of epistemic </a:t>
            </a:r>
            <a:r>
              <a:rPr lang="en-US" dirty="0" smtClean="0"/>
              <a:t>incongruence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Followed by a back down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Closing </a:t>
            </a:r>
            <a:r>
              <a:rPr lang="en-US" dirty="0"/>
              <a:t>implicative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GB" dirty="0" err="1" smtClean="0"/>
              <a:t>Clayman</a:t>
            </a:r>
            <a:r>
              <a:rPr lang="en-GB" dirty="0" smtClean="0"/>
              <a:t>, S. (2013). Agency in Response. </a:t>
            </a:r>
            <a:r>
              <a:rPr lang="en-GB" i="1" dirty="0" smtClean="0"/>
              <a:t>Journal of Pragmatics</a:t>
            </a:r>
            <a:r>
              <a:rPr lang="en-GB" dirty="0" smtClean="0"/>
              <a:t>, </a:t>
            </a:r>
            <a:r>
              <a:rPr lang="en-GB" i="1" dirty="0" smtClean="0"/>
              <a:t>57</a:t>
            </a:r>
            <a:r>
              <a:rPr lang="en-GB" dirty="0" smtClean="0"/>
              <a:t>, 290-302.</a:t>
            </a:r>
          </a:p>
          <a:p>
            <a:pPr algn="just"/>
            <a:r>
              <a:rPr lang="en-GB" dirty="0"/>
              <a:t>Drew, P. (2003</a:t>
            </a:r>
            <a:r>
              <a:rPr lang="en-GB" dirty="0" smtClean="0"/>
              <a:t>).</a:t>
            </a:r>
            <a:r>
              <a:rPr lang="en-GB" dirty="0"/>
              <a:t> </a:t>
            </a:r>
            <a:r>
              <a:rPr lang="en-GB" dirty="0" smtClean="0"/>
              <a:t>Precision </a:t>
            </a:r>
            <a:r>
              <a:rPr lang="en-GB" dirty="0"/>
              <a:t>and </a:t>
            </a:r>
            <a:r>
              <a:rPr lang="en-GB" dirty="0" smtClean="0"/>
              <a:t>Exaggeration </a:t>
            </a:r>
            <a:r>
              <a:rPr lang="en-GB" dirty="0"/>
              <a:t>in I</a:t>
            </a:r>
            <a:r>
              <a:rPr lang="en-GB" dirty="0" smtClean="0"/>
              <a:t>nteraction.</a:t>
            </a:r>
            <a:r>
              <a:rPr lang="en-GB" dirty="0"/>
              <a:t> </a:t>
            </a:r>
            <a:r>
              <a:rPr lang="en-GB" i="1" dirty="0"/>
              <a:t>American Sociological Review</a:t>
            </a:r>
            <a:r>
              <a:rPr lang="en-GB" dirty="0"/>
              <a:t>, </a:t>
            </a:r>
            <a:r>
              <a:rPr lang="en-GB" i="1" dirty="0" smtClean="0"/>
              <a:t>68</a:t>
            </a:r>
            <a:r>
              <a:rPr lang="en-GB" dirty="0" smtClean="0"/>
              <a:t> (</a:t>
            </a:r>
            <a:r>
              <a:rPr lang="en-GB" dirty="0"/>
              <a:t>6), 917-938</a:t>
            </a:r>
            <a:r>
              <a:rPr lang="en-GB" dirty="0" smtClean="0"/>
              <a:t>.</a:t>
            </a:r>
          </a:p>
          <a:p>
            <a:pPr algn="just"/>
            <a:r>
              <a:rPr lang="en-GB" dirty="0"/>
              <a:t>Heritage, J. &amp; Raymond, G. (2005). The Terms of Agreement: Indexing Epistemic Authority and Subordination in Talk-in-Interaction. </a:t>
            </a:r>
            <a:r>
              <a:rPr lang="en-GB" i="1" dirty="0"/>
              <a:t>Social Psychology Quarterly</a:t>
            </a:r>
            <a:r>
              <a:rPr lang="en-GB" dirty="0"/>
              <a:t>, </a:t>
            </a:r>
            <a:r>
              <a:rPr lang="en-GB" i="1" dirty="0"/>
              <a:t>68</a:t>
            </a:r>
            <a:r>
              <a:rPr lang="en-GB" dirty="0"/>
              <a:t> (1), 15-38</a:t>
            </a:r>
            <a:r>
              <a:rPr lang="en-GB" dirty="0" smtClean="0"/>
              <a:t>.</a:t>
            </a:r>
          </a:p>
          <a:p>
            <a:pPr algn="just"/>
            <a:r>
              <a:rPr lang="en-GB" dirty="0" err="1" smtClean="0"/>
              <a:t>Nikiforidou</a:t>
            </a:r>
            <a:r>
              <a:rPr lang="en-GB" dirty="0"/>
              <a:t>, K. (submitted) Grammatical Constructions and Cross-text Generalizations: Empathetic Narration as Genre.</a:t>
            </a:r>
          </a:p>
          <a:p>
            <a:pPr algn="just"/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692696"/>
            <a:ext cx="7538336" cy="5793507"/>
          </a:xfrm>
        </p:spPr>
      </p:pic>
    </p:spTree>
    <p:extLst>
      <p:ext uri="{BB962C8B-B14F-4D97-AF65-F5344CB8AC3E}">
        <p14:creationId xmlns:p14="http://schemas.microsoft.com/office/powerpoint/2010/main" val="152947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Definition and the phenomenon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A5A5A5"/>
              </a:buClr>
            </a:pPr>
            <a:r>
              <a:rPr lang="el-GR" dirty="0">
                <a:solidFill>
                  <a:prstClr val="white"/>
                </a:solidFill>
              </a:rPr>
              <a:t>Έρχομαι (=</a:t>
            </a:r>
            <a:r>
              <a:rPr lang="en-GB" dirty="0">
                <a:solidFill>
                  <a:prstClr val="white"/>
                </a:solidFill>
              </a:rPr>
              <a:t>to come)</a:t>
            </a:r>
          </a:p>
          <a:p>
            <a:pPr lvl="0">
              <a:buClr>
                <a:srgbClr val="A5A5A5"/>
              </a:buClr>
            </a:pPr>
            <a:r>
              <a:rPr lang="el-GR" dirty="0">
                <a:solidFill>
                  <a:prstClr val="white"/>
                </a:solidFill>
              </a:rPr>
              <a:t>Έλα →</a:t>
            </a:r>
            <a:r>
              <a:rPr lang="en-GB" dirty="0">
                <a:solidFill>
                  <a:prstClr val="white"/>
                </a:solidFill>
              </a:rPr>
              <a:t> imperative form </a:t>
            </a:r>
            <a:endParaRPr lang="en-US" sz="3200" dirty="0" smtClean="0"/>
          </a:p>
          <a:p>
            <a:pPr marL="36576" indent="0">
              <a:buNone/>
            </a:pPr>
            <a:endParaRPr lang="en-US" sz="3200" dirty="0" smtClean="0"/>
          </a:p>
          <a:p>
            <a:endParaRPr lang="el-G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961610"/>
              </p:ext>
            </p:extLst>
          </p:nvPr>
        </p:nvGraphicFramePr>
        <p:xfrm>
          <a:off x="539552" y="2780928"/>
          <a:ext cx="8208912" cy="3942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5060"/>
                <a:gridCol w="5493852"/>
              </a:tblGrid>
              <a:tr h="360040">
                <a:tc>
                  <a:txBody>
                    <a:bodyPr/>
                    <a:lstStyle/>
                    <a:p>
                      <a:r>
                        <a:rPr lang="en-GB" dirty="0" smtClean="0"/>
                        <a:t>Practice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Examples</a:t>
                      </a:r>
                      <a:endParaRPr lang="en-GB" dirty="0"/>
                    </a:p>
                  </a:txBody>
                  <a:tcPr/>
                </a:tc>
              </a:tr>
              <a:tr h="1010764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3"/>
                          </a:solidFill>
                        </a:rPr>
                        <a:t>A: Assertion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When [I took it out then: when: you said it is purple (.) then we </a:t>
                      </a:r>
                      <a:r>
                        <a:rPr lang="en-GB" dirty="0" smtClean="0"/>
                        <a:t>should have taken </a:t>
                      </a:r>
                      <a:r>
                        <a:rPr lang="en-GB" dirty="0" smtClean="0"/>
                        <a:t>it out.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1010764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B: Disagreement /resistance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[When I:: cut] the last one it </a:t>
                      </a:r>
                      <a:r>
                        <a:rPr lang="en-GB" dirty="0" smtClean="0"/>
                        <a:t>could n</a:t>
                      </a:r>
                      <a:r>
                        <a:rPr lang="en-GB" u="sng" dirty="0" smtClean="0"/>
                        <a:t>o</a:t>
                      </a:r>
                      <a:r>
                        <a:rPr lang="en-GB" dirty="0" smtClean="0"/>
                        <a:t>t be </a:t>
                      </a:r>
                      <a:r>
                        <a:rPr lang="en-GB" dirty="0" err="1" smtClean="0"/>
                        <a:t>che</a:t>
                      </a:r>
                      <a:r>
                        <a:rPr lang="en-GB" dirty="0" err="1" smtClean="0"/>
                        <a:t>↓</a:t>
                      </a:r>
                      <a:r>
                        <a:rPr lang="en-GB" dirty="0" err="1" smtClean="0"/>
                        <a:t>wed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smtClean="0"/>
                        <a:t>re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guys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777511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CC6600"/>
                          </a:solidFill>
                        </a:rPr>
                        <a:t>A: Ela+(re)+name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[</a:t>
                      </a:r>
                      <a:r>
                        <a:rPr lang="en-GB" dirty="0" err="1" smtClean="0"/>
                        <a:t>E↓la</a:t>
                      </a:r>
                      <a:r>
                        <a:rPr lang="en-GB" dirty="0" smtClean="0"/>
                        <a:t> re Kelvin.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777511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B0F0"/>
                          </a:solidFill>
                        </a:rPr>
                        <a:t>B: Back down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=I- it also depends how it was as you said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context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dirty="0" smtClean="0"/>
              <a:t>Competitiveness in interaction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 err="1" smtClean="0"/>
              <a:t>Epistemics</a:t>
            </a:r>
            <a:r>
              <a:rPr lang="en-US" dirty="0" smtClean="0"/>
              <a:t> </a:t>
            </a:r>
          </a:p>
          <a:p>
            <a:pPr lvl="1" algn="just"/>
            <a:r>
              <a:rPr lang="en-GB" dirty="0" smtClean="0"/>
              <a:t>“…</a:t>
            </a:r>
            <a:r>
              <a:rPr lang="en-GB" dirty="0"/>
              <a:t>the distribution of rights and responsibilities regarding what participants can accountably know, how they know it, whether they have rights to describe it and in what terms…” (Heritage &amp; Raymond, 2005: 16). </a:t>
            </a:r>
            <a:endParaRPr lang="en-US" dirty="0" smtClean="0"/>
          </a:p>
          <a:p>
            <a:pPr lvl="1" algn="just"/>
            <a:endParaRPr lang="en-US" dirty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context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lvl="0">
              <a:buClr>
                <a:srgbClr val="A5A5A5"/>
              </a:buClr>
              <a:buFont typeface="Wingdings" panose="05000000000000000000" pitchFamily="2" charset="2"/>
              <a:buChar char="Ø"/>
            </a:pPr>
            <a:r>
              <a:rPr lang="en-US" sz="5100" dirty="0" err="1" smtClean="0">
                <a:solidFill>
                  <a:prstClr val="white"/>
                </a:solidFill>
              </a:rPr>
              <a:t>Clayman</a:t>
            </a:r>
            <a:r>
              <a:rPr lang="en-US" sz="5100" dirty="0" smtClean="0">
                <a:solidFill>
                  <a:prstClr val="white"/>
                </a:solidFill>
              </a:rPr>
              <a:t> (2013)</a:t>
            </a:r>
          </a:p>
          <a:p>
            <a:pPr lvl="1" algn="just">
              <a:buClr>
                <a:srgbClr val="A5A5A5"/>
              </a:buClr>
            </a:pPr>
            <a:r>
              <a:rPr lang="en-US" sz="4400" dirty="0" smtClean="0">
                <a:solidFill>
                  <a:prstClr val="white"/>
                </a:solidFill>
              </a:rPr>
              <a:t>on </a:t>
            </a:r>
            <a:r>
              <a:rPr lang="en-US" sz="4400" dirty="0">
                <a:solidFill>
                  <a:prstClr val="white"/>
                </a:solidFill>
              </a:rPr>
              <a:t>prefatory address terms </a:t>
            </a:r>
            <a:endParaRPr lang="en-US" sz="4400" dirty="0" smtClean="0">
              <a:solidFill>
                <a:prstClr val="white"/>
              </a:solidFill>
            </a:endParaRPr>
          </a:p>
          <a:p>
            <a:pPr lvl="1" algn="just">
              <a:buClr>
                <a:srgbClr val="A5A5A5"/>
              </a:buClr>
            </a:pPr>
            <a:endParaRPr lang="en-US" sz="4400" dirty="0" smtClean="0">
              <a:solidFill>
                <a:prstClr val="white"/>
              </a:solidFill>
            </a:endParaRPr>
          </a:p>
          <a:p>
            <a:pPr lvl="0">
              <a:buClr>
                <a:srgbClr val="A5A5A5"/>
              </a:buClr>
              <a:buFont typeface="Wingdings" panose="05000000000000000000" pitchFamily="2" charset="2"/>
              <a:buChar char="Ø"/>
            </a:pPr>
            <a:r>
              <a:rPr lang="en-US" sz="5500" dirty="0">
                <a:solidFill>
                  <a:prstClr val="white"/>
                </a:solidFill>
              </a:rPr>
              <a:t>Example from </a:t>
            </a:r>
            <a:r>
              <a:rPr lang="en-US" sz="5500" dirty="0" err="1">
                <a:solidFill>
                  <a:prstClr val="white"/>
                </a:solidFill>
              </a:rPr>
              <a:t>Clayman</a:t>
            </a:r>
            <a:r>
              <a:rPr lang="en-US" sz="5500" dirty="0">
                <a:solidFill>
                  <a:prstClr val="white"/>
                </a:solidFill>
              </a:rPr>
              <a:t> (2013: 296</a:t>
            </a:r>
            <a:r>
              <a:rPr lang="en-US" sz="5500" dirty="0" smtClean="0">
                <a:solidFill>
                  <a:prstClr val="white"/>
                </a:solidFill>
              </a:rPr>
              <a:t>):</a:t>
            </a:r>
          </a:p>
          <a:p>
            <a:pPr lvl="0">
              <a:buClr>
                <a:srgbClr val="A5A5A5"/>
              </a:buClr>
              <a:buFont typeface="Wingdings" panose="05000000000000000000" pitchFamily="2" charset="2"/>
              <a:buChar char="Ø"/>
            </a:pPr>
            <a:endParaRPr lang="en-US" sz="4200" dirty="0">
              <a:solidFill>
                <a:prstClr val="white"/>
              </a:solidFill>
            </a:endParaRPr>
          </a:p>
          <a:p>
            <a:pPr marL="36576" indent="0">
              <a:buNone/>
            </a:pPr>
            <a:r>
              <a:rPr lang="en-GB" sz="3400" dirty="0" smtClean="0"/>
              <a:t>(</a:t>
            </a:r>
            <a:r>
              <a:rPr lang="en-GB" sz="3400" dirty="0" err="1"/>
              <a:t>Schegloff</a:t>
            </a:r>
            <a:r>
              <a:rPr lang="en-GB" sz="3400" dirty="0"/>
              <a:t>, 1980: 112--113)</a:t>
            </a:r>
          </a:p>
          <a:p>
            <a:pPr marL="36576" indent="0">
              <a:buNone/>
            </a:pPr>
            <a:r>
              <a:rPr lang="en-GB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1 Fred: </a:t>
            </a:r>
            <a:r>
              <a:rPr lang="en-GB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Oh </a:t>
            </a:r>
            <a:r>
              <a:rPr lang="en-GB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by the way((sniff))I have a </a:t>
            </a:r>
            <a:r>
              <a:rPr lang="en-GB" sz="3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bi:g</a:t>
            </a:r>
            <a:r>
              <a:rPr lang="en-GB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3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favor</a:t>
            </a:r>
            <a:r>
              <a:rPr lang="en-GB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to ask </a:t>
            </a:r>
            <a:r>
              <a:rPr lang="en-GB" sz="3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GB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36576" indent="0">
              <a:buNone/>
            </a:pPr>
            <a:r>
              <a:rPr lang="en-GB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2 Laurie: </a:t>
            </a:r>
            <a:r>
              <a:rPr lang="en-GB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Sure</a:t>
            </a:r>
            <a:r>
              <a:rPr lang="en-GB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3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go’head</a:t>
            </a:r>
            <a:r>
              <a:rPr lang="en-GB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36576" indent="0">
              <a:buNone/>
            </a:pPr>
            <a:r>
              <a:rPr lang="en-GB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3 Fred: </a:t>
            </a:r>
            <a:r>
              <a:rPr lang="en-GB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’Member </a:t>
            </a:r>
            <a:r>
              <a:rPr lang="en-GB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the blouse you made a couple weeks ago?</a:t>
            </a:r>
          </a:p>
          <a:p>
            <a:pPr marL="36576" indent="0">
              <a:buNone/>
            </a:pPr>
            <a:r>
              <a:rPr lang="en-GB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4 Laurie: </a:t>
            </a:r>
            <a:r>
              <a:rPr lang="en-GB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sz="3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GB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36576" indent="0">
              <a:buNone/>
            </a:pPr>
            <a:r>
              <a:rPr lang="en-GB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5 Fred: </a:t>
            </a:r>
            <a:r>
              <a:rPr lang="en-GB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Well </a:t>
            </a:r>
            <a:r>
              <a:rPr lang="en-GB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I want to wear it this weekend to Vegas but my</a:t>
            </a:r>
          </a:p>
          <a:p>
            <a:pPr marL="36576" indent="0">
              <a:buNone/>
            </a:pPr>
            <a:r>
              <a:rPr lang="en-GB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6 </a:t>
            </a:r>
            <a:r>
              <a:rPr lang="en-GB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mom’s </a:t>
            </a:r>
            <a:r>
              <a:rPr lang="en-GB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buttonholer is broken.</a:t>
            </a:r>
          </a:p>
          <a:p>
            <a:pPr marL="36576" indent="0">
              <a:buNone/>
            </a:pPr>
            <a:r>
              <a:rPr lang="en-GB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7 Laurie: </a:t>
            </a:r>
            <a:r>
              <a:rPr lang="en-GB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 </a:t>
            </a:r>
            <a:r>
              <a:rPr lang="en-GB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Fred I told </a:t>
            </a:r>
            <a:r>
              <a:rPr lang="en-GB" sz="3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GB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when I made the blouse I’d do the</a:t>
            </a:r>
          </a:p>
          <a:p>
            <a:pPr marL="36576" indent="0">
              <a:buNone/>
            </a:pPr>
            <a:r>
              <a:rPr lang="en-GB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8 </a:t>
            </a:r>
            <a:r>
              <a:rPr lang="en-GB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buttonholes</a:t>
            </a:r>
            <a:r>
              <a:rPr lang="en-GB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36576" indent="0">
              <a:buNone/>
            </a:pPr>
            <a:r>
              <a:rPr lang="en-GB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9 Fred: </a:t>
            </a:r>
            <a:r>
              <a:rPr lang="en-GB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GB" sz="3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GB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((sniff)) but I hate ta impose.</a:t>
            </a:r>
          </a:p>
          <a:p>
            <a:pPr marL="36576" indent="0">
              <a:buNone/>
            </a:pPr>
            <a:r>
              <a:rPr lang="en-GB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10 Laurie: </a:t>
            </a:r>
            <a:r>
              <a:rPr lang="en-GB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No </a:t>
            </a:r>
            <a:r>
              <a:rPr lang="en-GB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problem. We can do them on Monday after work</a:t>
            </a:r>
            <a:r>
              <a:rPr lang="en-GB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GB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40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Data collection → audio- and video-recordings of 17 and a half hours</a:t>
            </a:r>
          </a:p>
          <a:p>
            <a:pPr marL="36576" indent="0">
              <a:buNone/>
            </a:pPr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Participants → friends and family members from diverse age groups and socioeconomic backgrounds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0"/>
            <a:ext cx="746760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200" u="sng" dirty="0" smtClean="0">
                <a:latin typeface="Courier New" pitchFamily="49" charset="0"/>
                <a:cs typeface="Courier New" pitchFamily="49" charset="0"/>
                <a:hlinkClick r:id="rId2" action="ppaction://hlinkfile"/>
              </a:rPr>
              <a:t>M2U00061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(L: Leandro, K: Kelvin, V: Vanessa)</a:t>
            </a:r>
            <a:endParaRPr lang="en-US" sz="1200" u="sng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200" u="sng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24 L:    </a:t>
            </a:r>
            <a:r>
              <a:rPr lang="en-US" sz="12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Otan</a:t>
            </a:r>
            <a:r>
              <a:rPr lang="en-US" sz="12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 to [‘</a:t>
            </a:r>
            <a:r>
              <a:rPr lang="en-US" sz="12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vgala</a:t>
            </a:r>
            <a:r>
              <a:rPr lang="en-US" sz="12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 ego tote: </a:t>
            </a:r>
            <a:r>
              <a:rPr lang="en-US" sz="12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pu</a:t>
            </a:r>
            <a:r>
              <a:rPr lang="en-US" sz="12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2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ipes</a:t>
            </a:r>
            <a:r>
              <a:rPr lang="en-US" sz="12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ine</a:t>
            </a:r>
            <a:r>
              <a:rPr lang="en-US" sz="12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2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 (.) tote ‘</a:t>
            </a:r>
            <a:r>
              <a:rPr lang="en-US" sz="12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prepe</a:t>
            </a:r>
            <a:r>
              <a:rPr lang="en-US" sz="12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sz="1200" dirty="0" smtClean="0">
              <a:solidFill>
                <a:schemeClr val="accent3">
                  <a:lumMod val="40000"/>
                  <a:lumOff val="6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25       </a:t>
            </a:r>
            <a:r>
              <a:rPr lang="en-US" sz="12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na</a:t>
            </a:r>
            <a:r>
              <a:rPr lang="en-US" sz="12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 to </a:t>
            </a:r>
            <a:r>
              <a:rPr lang="en-US" sz="12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vgalume</a:t>
            </a:r>
            <a:r>
              <a:rPr lang="en-US" sz="12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.</a:t>
            </a:r>
            <a:endParaRPr lang="el-GR" sz="1200" dirty="0" smtClean="0">
              <a:solidFill>
                <a:schemeClr val="accent3">
                  <a:lumMod val="40000"/>
                  <a:lumOff val="6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2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When [I took it out then: when: you said it is purple (.) then we</a:t>
            </a:r>
          </a:p>
          <a:p>
            <a:pPr>
              <a:buNone/>
            </a:pPr>
            <a:r>
              <a:rPr lang="en-US" sz="12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         should have taken it out.</a:t>
            </a:r>
            <a:endParaRPr lang="el-GR" sz="1200" b="1" dirty="0" smtClean="0">
              <a:solidFill>
                <a:schemeClr val="accent3">
                  <a:lumMod val="40000"/>
                  <a:lumOff val="6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26 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L:    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[((upward movement of the face))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27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(0.6)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28 V:    Ne tote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tha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ihe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zumia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bra[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vo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afto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li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::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aft</a:t>
            </a:r>
            <a:r>
              <a:rPr lang="en-US" sz="1200" u="sng" dirty="0" err="1" smtClean="0">
                <a:latin typeface="Courier New" pitchFamily="49" charset="0"/>
                <a:cs typeface="Courier New" pitchFamily="49" charset="0"/>
              </a:rPr>
              <a:t>o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lipi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el-GR" sz="12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Yes then it would have had juices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exac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tly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this: is mi:: th</a:t>
            </a:r>
            <a:r>
              <a:rPr lang="en-US" sz="1200" b="1" u="sng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s is   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 missing]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29 K:                            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Otan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ekopsa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ego::] to </a:t>
            </a:r>
            <a:r>
              <a:rPr lang="en-US" sz="1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telefteo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d</a:t>
            </a:r>
            <a:r>
              <a:rPr lang="en-US" sz="1200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sz="12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30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masi↓tan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re </a:t>
            </a:r>
            <a:r>
              <a:rPr lang="en-US" sz="1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pedia</a:t>
            </a:r>
            <a:endParaRPr lang="el-GR" sz="12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                    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[When I:: cut] the last one it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could n</a:t>
            </a:r>
            <a:r>
              <a:rPr lang="en-US" sz="1200" b="1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  </a:t>
            </a:r>
            <a:endParaRPr lang="en-US" sz="12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be </a:t>
            </a:r>
            <a:r>
              <a:rPr lang="en-US" sz="12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che</a:t>
            </a:r>
            <a:r>
              <a:rPr lang="en-US" sz="1200" b="1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↓</a:t>
            </a:r>
            <a:r>
              <a:rPr lang="en-US" sz="12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wed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 guys</a:t>
            </a:r>
            <a:endParaRPr lang="el-GR" sz="12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31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(0.1)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32 L:→   [</a:t>
            </a:r>
            <a:r>
              <a:rPr lang="en-US" sz="1200" b="1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E↓la</a:t>
            </a:r>
            <a:r>
              <a:rPr lang="en-US" sz="12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re Kelvin.</a:t>
            </a:r>
            <a:endParaRPr lang="el-GR" sz="1200" b="1" dirty="0" smtClean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        [</a:t>
            </a:r>
            <a:r>
              <a:rPr lang="en-US" sz="1200" b="1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Co↓me</a:t>
            </a:r>
            <a:r>
              <a:rPr lang="en-US" sz="12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on re Kelvin.</a:t>
            </a:r>
            <a:endParaRPr lang="el-GR" sz="1200" b="1" dirty="0" smtClean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33 L: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[((mouth full of food))=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34 K:    </a:t>
            </a:r>
            <a:r>
              <a:rPr lang="en-US" sz="12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=I- </a:t>
            </a:r>
            <a:r>
              <a:rPr lang="en-US" sz="1200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ine</a:t>
            </a:r>
            <a:r>
              <a:rPr lang="en-US" sz="12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analoga</a:t>
            </a:r>
            <a:r>
              <a:rPr lang="en-US" sz="12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ke</a:t>
            </a:r>
            <a:r>
              <a:rPr lang="en-US" sz="12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pos </a:t>
            </a:r>
            <a:r>
              <a:rPr lang="en-US" sz="1200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itan</a:t>
            </a:r>
            <a:r>
              <a:rPr lang="en-US" sz="12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opos</a:t>
            </a:r>
            <a:r>
              <a:rPr lang="en-US" sz="12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ipes</a:t>
            </a:r>
            <a:endParaRPr lang="el-GR" sz="1200" dirty="0" smtClean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        =I- it also depends how it was as you said</a:t>
            </a:r>
            <a:endParaRPr lang="el-GR" sz="1200" b="1" dirty="0" smtClean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35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[(0.5)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36 L: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[((nods))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37 K:    to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psisimo</a:t>
            </a:r>
            <a:endParaRPr lang="el-GR" sz="12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the roasting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38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(0.5)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39 K: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Telosp</a:t>
            </a:r>
            <a:r>
              <a:rPr lang="en-US" sz="1200" u="sng" dirty="0" err="1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nton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=</a:t>
            </a:r>
            <a:endParaRPr lang="el-GR" sz="12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Anyw</a:t>
            </a:r>
            <a:r>
              <a:rPr lang="en-US" sz="1200" b="1" u="sng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y=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40 L:    =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Kal</a:t>
            </a:r>
            <a:r>
              <a:rPr lang="en-US" sz="1200" u="sng" dirty="0" err="1" smtClean="0">
                <a:latin typeface="Courier New" pitchFamily="49" charset="0"/>
                <a:cs typeface="Courier New" pitchFamily="49" charset="0"/>
              </a:rPr>
              <a:t>o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itan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.</a:t>
            </a:r>
            <a:endParaRPr lang="el-GR" sz="12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=It was g</a:t>
            </a:r>
            <a:r>
              <a:rPr lang="en-US" sz="1200" b="1" u="sng" dirty="0" smtClean="0">
                <a:latin typeface="Courier New" pitchFamily="49" charset="0"/>
                <a:cs typeface="Courier New" pitchFamily="49" charset="0"/>
              </a:rPr>
              <a:t>oo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d.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endParaRPr lang="el-GR" sz="12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Figure 1</a:t>
            </a:r>
            <a:endParaRPr lang="en-GB" dirty="0"/>
          </a:p>
        </p:txBody>
      </p:sp>
      <p:pic>
        <p:nvPicPr>
          <p:cNvPr id="4" name="Εικόνα 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63944"/>
            <a:ext cx="7467600" cy="41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- Τίτλος"/>
          <p:cNvSpPr>
            <a:spLocks noGrp="1"/>
          </p:cNvSpPr>
          <p:nvPr>
            <p:ph idx="1"/>
          </p:nvPr>
        </p:nvSpPr>
        <p:spPr>
          <a:xfrm>
            <a:off x="457200" y="116632"/>
            <a:ext cx="8219256" cy="695739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900" u="sng" dirty="0" smtClean="0">
                <a:latin typeface="Courier New" pitchFamily="49" charset="0"/>
                <a:cs typeface="Courier New" pitchFamily="49" charset="0"/>
                <a:hlinkClick r:id="rId2" action="ppaction://hlinkfile"/>
              </a:rPr>
              <a:t>M2U0061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(L: Leandro, K: Kelvin, V:Vanessa)</a:t>
            </a: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9 L:     </a:t>
            </a:r>
            <a:r>
              <a:rPr lang="en-US" sz="9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[&gt;’a [</a:t>
            </a:r>
            <a:r>
              <a:rPr lang="en-US" sz="9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dume</a:t>
            </a:r>
            <a:r>
              <a:rPr lang="en-US" sz="9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tha</a:t>
            </a:r>
            <a:r>
              <a:rPr lang="en-US" sz="9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 ‘n eh’ </a:t>
            </a:r>
            <a:r>
              <a:rPr lang="en-US" sz="9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anameni</a:t>
            </a:r>
            <a:r>
              <a:rPr lang="en-US" sz="9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ti</a:t>
            </a:r>
            <a:r>
              <a:rPr lang="en-US" sz="9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 soba?==[de </a:t>
            </a:r>
            <a:r>
              <a:rPr lang="en-US" sz="9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tha</a:t>
            </a:r>
            <a:r>
              <a:rPr lang="en-US" sz="9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 ‘n eh’.&lt;</a:t>
            </a:r>
            <a:endParaRPr lang="el-GR" sz="900" dirty="0" smtClean="0">
              <a:solidFill>
                <a:schemeClr val="accent3">
                  <a:lumMod val="40000"/>
                  <a:lumOff val="6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9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[&gt;Let’s [see will he have it turned on the stove?==[he won’t have it.&lt;</a:t>
            </a:r>
            <a:endParaRPr lang="el-GR" sz="900" b="1" dirty="0" smtClean="0">
              <a:solidFill>
                <a:schemeClr val="accent3">
                  <a:lumMod val="40000"/>
                  <a:lumOff val="6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10       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(0.8)</a:t>
            </a:r>
            <a:endParaRPr lang="el-GR" sz="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11 K:   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Tha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fi’is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tri:s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tha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‘se pent[</a:t>
            </a:r>
            <a:r>
              <a:rPr lang="en-US" sz="900" u="sng" dirty="0" err="1" smtClean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mis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’</a:t>
            </a:r>
            <a:endParaRPr lang="el-GR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You will leave at three: you will be at five </a:t>
            </a:r>
            <a:r>
              <a:rPr lang="en-US" sz="900" b="1" dirty="0" err="1" smtClean="0">
                <a:latin typeface="Courier New" pitchFamily="49" charset="0"/>
                <a:cs typeface="Courier New" pitchFamily="49" charset="0"/>
              </a:rPr>
              <a:t>th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900" b="1" u="sng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900" b="1" dirty="0" err="1" smtClean="0">
                <a:latin typeface="Courier New" pitchFamily="49" charset="0"/>
                <a:cs typeface="Courier New" pitchFamily="49" charset="0"/>
              </a:rPr>
              <a:t>rty</a:t>
            </a:r>
            <a:endParaRPr lang="el-GR" sz="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12 L:                                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[((raises his eyebrows and</a:t>
            </a:r>
          </a:p>
          <a:p>
            <a:pPr>
              <a:buNone/>
            </a:pP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13       slightly moves his head back to indicate no))</a:t>
            </a:r>
            <a:endParaRPr lang="el-GR" sz="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14       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(0.1)</a:t>
            </a:r>
            <a:endParaRPr lang="el-GR" sz="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15 L:   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Ime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[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si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guros</a:t>
            </a:r>
            <a:endParaRPr lang="el-GR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I am [</a:t>
            </a:r>
            <a:r>
              <a:rPr lang="en-US" sz="900" b="1" dirty="0" err="1" smtClean="0">
                <a:latin typeface="Courier New" pitchFamily="49" charset="0"/>
                <a:cs typeface="Courier New" pitchFamily="49" charset="0"/>
              </a:rPr>
              <a:t>su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[re</a:t>
            </a:r>
            <a:endParaRPr lang="el-GR" sz="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16 V:           [Les¿</a:t>
            </a:r>
            <a:endParaRPr lang="el-GR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[You think¿</a:t>
            </a:r>
            <a:endParaRPr lang="el-GR" sz="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17 L:    E [hi-</a:t>
            </a:r>
            <a:r>
              <a:rPr lang="fr-FR" sz="900" dirty="0" err="1" smtClean="0">
                <a:latin typeface="Courier New" pitchFamily="49" charset="0"/>
                <a:cs typeface="Courier New" pitchFamily="49" charset="0"/>
              </a:rPr>
              <a:t>h</a:t>
            </a:r>
            <a:r>
              <a:rPr lang="fr-FR" sz="900" u="sng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fr-FR" sz="900" dirty="0" err="1" smtClean="0">
                <a:latin typeface="Courier New" pitchFamily="49" charset="0"/>
                <a:cs typeface="Courier New" pitchFamily="49" charset="0"/>
              </a:rPr>
              <a:t>lia</a:t>
            </a: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] ta </a:t>
            </a:r>
            <a:r>
              <a:rPr lang="fr-FR" sz="900" dirty="0" err="1" smtClean="0">
                <a:latin typeface="Courier New" pitchFamily="49" charset="0"/>
                <a:cs typeface="Courier New" pitchFamily="49" charset="0"/>
              </a:rPr>
              <a:t>ekato</a:t>
            </a:r>
            <a:endParaRPr lang="el-GR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         E [a </a:t>
            </a:r>
            <a:r>
              <a:rPr lang="en-US" sz="900" b="1" dirty="0" err="1" smtClean="0">
                <a:latin typeface="Courier New" pitchFamily="49" charset="0"/>
                <a:cs typeface="Courier New" pitchFamily="49" charset="0"/>
              </a:rPr>
              <a:t>hu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-h</a:t>
            </a:r>
            <a:r>
              <a:rPr lang="en-US" sz="900" b="1" u="sng" dirty="0" smtClean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ndred] per cent</a:t>
            </a:r>
            <a:endParaRPr lang="el-GR" sz="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18       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(0.6)</a:t>
            </a:r>
            <a:endParaRPr lang="el-GR" sz="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19 K:    O: </a:t>
            </a:r>
            <a:r>
              <a:rPr lang="fr-FR" sz="900" dirty="0" err="1" smtClean="0">
                <a:latin typeface="Courier New" pitchFamily="49" charset="0"/>
                <a:cs typeface="Courier New" pitchFamily="49" charset="0"/>
              </a:rPr>
              <a:t>pat</a:t>
            </a:r>
            <a:r>
              <a:rPr lang="fr-FR" sz="900" u="sng" dirty="0" err="1" smtClean="0">
                <a:latin typeface="Courier New" pitchFamily="49" charset="0"/>
                <a:cs typeface="Courier New" pitchFamily="49" charset="0"/>
              </a:rPr>
              <a:t>e</a:t>
            </a:r>
            <a:r>
              <a:rPr lang="fr-FR" sz="900" dirty="0" err="1" smtClean="0">
                <a:latin typeface="Courier New" pitchFamily="49" charset="0"/>
                <a:cs typeface="Courier New" pitchFamily="49" charset="0"/>
              </a:rPr>
              <a:t>↓ras</a:t>
            </a: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 su les</a:t>
            </a:r>
            <a:endParaRPr lang="el-GR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900" b="1" dirty="0" err="1" smtClean="0">
                <a:latin typeface="Courier New" pitchFamily="49" charset="0"/>
                <a:cs typeface="Courier New" pitchFamily="49" charset="0"/>
              </a:rPr>
              <a:t>You:r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900" b="1" u="sng" dirty="0" err="1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900" b="1" dirty="0" err="1" smtClean="0">
                <a:latin typeface="Courier New" pitchFamily="49" charset="0"/>
                <a:cs typeface="Courier New" pitchFamily="49" charset="0"/>
              </a:rPr>
              <a:t>↓ther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 you mean</a:t>
            </a:r>
            <a:endParaRPr lang="el-GR" sz="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20       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(0.2)</a:t>
            </a:r>
            <a:endParaRPr lang="el-GR" sz="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21 L:    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900" b="1" dirty="0" err="1" smtClean="0">
                <a:latin typeface="Courier New" pitchFamily="49" charset="0"/>
                <a:cs typeface="Courier New" pitchFamily="49" charset="0"/>
              </a:rPr>
              <a:t>hhh</a:t>
            </a:r>
            <a:endParaRPr lang="el-GR" sz="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22 L:   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Pateras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den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bori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more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900" u="sng" dirty="0" err="1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na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m’=</a:t>
            </a:r>
            <a:endParaRPr lang="el-GR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My father can’t more my m</a:t>
            </a:r>
            <a:r>
              <a:rPr lang="en-US" sz="900" b="1" u="sng" dirty="0" smtClean="0">
                <a:latin typeface="Courier New" pitchFamily="49" charset="0"/>
                <a:cs typeface="Courier New" pitchFamily="49" charset="0"/>
              </a:rPr>
              <a:t>o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ther=</a:t>
            </a:r>
            <a:endParaRPr lang="el-GR" sz="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23 V:    [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Aft</a:t>
            </a:r>
            <a:r>
              <a:rPr lang="en-US" sz="900" u="sng" dirty="0" err="1" smtClean="0">
                <a:latin typeface="Courier New" pitchFamily="49" charset="0"/>
                <a:cs typeface="Courier New" pitchFamily="49" charset="0"/>
              </a:rPr>
              <a:t>o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tha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tin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an</a:t>
            </a:r>
            <a:r>
              <a:rPr lang="en-US" sz="900" u="sng" dirty="0" err="1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psi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omos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tha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dis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aftos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tha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-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ki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ama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[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tha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: </a:t>
            </a: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24      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rot</a:t>
            </a:r>
            <a:r>
              <a:rPr lang="en-US" sz="900" u="sng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sis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aftos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tha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t’n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eh’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ana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ps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’</a:t>
            </a:r>
            <a:endParaRPr lang="el-GR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     [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H</a:t>
            </a:r>
            <a:r>
              <a:rPr lang="en-US" sz="900" b="1" u="sng" dirty="0" smtClean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 will turn it </a:t>
            </a:r>
            <a:r>
              <a:rPr lang="en-US" sz="900" b="1" u="sng" dirty="0" smtClean="0">
                <a:latin typeface="Courier New" pitchFamily="49" charset="0"/>
                <a:cs typeface="Courier New" pitchFamily="49" charset="0"/>
              </a:rPr>
              <a:t>o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n however you will see he will- and if [you will: </a:t>
            </a:r>
          </a:p>
          <a:p>
            <a:pPr>
              <a:buNone/>
            </a:pP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900" b="1" u="sng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sk he will have </a:t>
            </a:r>
            <a:r>
              <a:rPr lang="en-US" sz="900" b="1" dirty="0" err="1" smtClean="0">
                <a:latin typeface="Courier New" pitchFamily="49" charset="0"/>
                <a:cs typeface="Courier New" pitchFamily="49" charset="0"/>
              </a:rPr>
              <a:t>tu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900" b="1" dirty="0" err="1" smtClean="0">
                <a:latin typeface="Courier New" pitchFamily="49" charset="0"/>
                <a:cs typeface="Courier New" pitchFamily="49" charset="0"/>
              </a:rPr>
              <a:t>rned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 it on</a:t>
            </a:r>
            <a:endParaRPr lang="el-GR" sz="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25 K:                                 </a:t>
            </a:r>
            <a:r>
              <a:rPr lang="en-US" sz="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Bori</a:t>
            </a:r>
            <a:r>
              <a:rPr lang="en-US" sz="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</a:t>
            </a:r>
            <a:r>
              <a:rPr lang="en-US" sz="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min </a:t>
            </a:r>
            <a:r>
              <a:rPr lang="en-US" sz="900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h’ </a:t>
            </a:r>
            <a:r>
              <a:rPr lang="en-US" sz="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ke</a:t>
            </a:r>
            <a:r>
              <a:rPr lang="en-US" sz="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krio</a:t>
            </a:r>
            <a:r>
              <a:rPr lang="en-US" sz="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more:</a:t>
            </a:r>
            <a:endParaRPr lang="el-GR" sz="9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                         </a:t>
            </a:r>
            <a:r>
              <a:rPr lang="en-US" sz="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[Maybe it won’t b</a:t>
            </a:r>
            <a:r>
              <a:rPr lang="en-US" sz="900" b="1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so cold more:</a:t>
            </a:r>
            <a:endParaRPr lang="el-GR" sz="9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26      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 (0.3)</a:t>
            </a:r>
            <a:endParaRPr lang="el-GR" sz="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27 V:→   </a:t>
            </a:r>
            <a:r>
              <a:rPr lang="en-US" sz="900" b="1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Ela</a:t>
            </a:r>
            <a:r>
              <a:rPr lang="en-US" sz="9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re: Kelvin den eh’ º</a:t>
            </a:r>
            <a:r>
              <a:rPr lang="en-US" sz="900" b="1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kr</a:t>
            </a:r>
            <a:r>
              <a:rPr lang="en-US" sz="9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900" b="1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io</a:t>
            </a:r>
            <a:r>
              <a:rPr lang="en-US" sz="9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º</a:t>
            </a:r>
            <a:endParaRPr lang="el-GR" sz="900" b="1" dirty="0" smtClean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        Come on re: Kelvin it won’t be ºco[ldº</a:t>
            </a:r>
            <a:endParaRPr lang="el-GR" sz="900" b="1" dirty="0" smtClean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28 L:                               [Eh’.</a:t>
            </a:r>
            <a:endParaRPr lang="el-GR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                                    [It is.</a:t>
            </a:r>
            <a:endParaRPr lang="el-GR" sz="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29 K:                               </a:t>
            </a:r>
            <a:r>
              <a:rPr lang="en-US" sz="9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[Ala </a:t>
            </a:r>
            <a:r>
              <a:rPr lang="en-US" sz="900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tha</a:t>
            </a:r>
            <a:r>
              <a:rPr lang="en-US" sz="9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m’ </a:t>
            </a:r>
            <a:r>
              <a:rPr lang="en-US" sz="900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pis</a:t>
            </a:r>
            <a:r>
              <a:rPr lang="en-US" sz="9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an den eh’ to: </a:t>
            </a: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30</a:t>
            </a:r>
            <a:r>
              <a:rPr lang="en-US" sz="9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900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kalo</a:t>
            </a:r>
            <a:r>
              <a:rPr lang="en-US" sz="9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[rifer</a:t>
            </a:r>
            <a:endParaRPr lang="el-GR" sz="900" dirty="0" smtClean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                                   </a:t>
            </a:r>
            <a:r>
              <a:rPr lang="en-US" sz="9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[But then if he hasn’t got the: </a:t>
            </a:r>
          </a:p>
          <a:p>
            <a:pPr>
              <a:buNone/>
            </a:pPr>
            <a:r>
              <a:rPr lang="en-US" sz="9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        [radiator</a:t>
            </a:r>
            <a:endParaRPr lang="el-GR" sz="900" b="1" dirty="0" smtClean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31 V:        [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Ets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’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opos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ehun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math’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afti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:::                                                                                                                               </a:t>
            </a:r>
            <a:endParaRPr lang="el-GR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32           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[As they::: are used to</a:t>
            </a:r>
            <a:endParaRPr lang="el-GR" sz="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33       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(0.2)</a:t>
            </a:r>
            <a:endParaRPr lang="el-GR" sz="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34 V:    den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tus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ftan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’ to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kalorifer</a:t>
            </a:r>
            <a:endParaRPr lang="el-GR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the radiator is not enough for them</a:t>
            </a:r>
            <a:endParaRPr lang="el-GR" sz="9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Figure 2</a:t>
            </a:r>
            <a:endParaRPr lang="en-GB" dirty="0"/>
          </a:p>
        </p:txBody>
      </p:sp>
      <p:pic>
        <p:nvPicPr>
          <p:cNvPr id="4" name="Εικόνα 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63944"/>
            <a:ext cx="7467600" cy="4198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52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Τεχνικό">
  <a:themeElements>
    <a:clrScheme name="Προσαρμοσμένος 4">
      <a:dk1>
        <a:sysClr val="windowText" lastClr="000000"/>
      </a:dk1>
      <a:lt1>
        <a:sysClr val="window" lastClr="FFFFFF"/>
      </a:lt1>
      <a:dk2>
        <a:srgbClr val="5F637C"/>
      </a:dk2>
      <a:lt2>
        <a:srgbClr val="DEDEDE"/>
      </a:lt2>
      <a:accent1>
        <a:srgbClr val="A5A5A5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Τεχνικό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Τεχν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2974</TotalTime>
  <Words>1414</Words>
  <Application>Microsoft Office PowerPoint</Application>
  <PresentationFormat>On-screen Show (4:3)</PresentationFormat>
  <Paragraphs>166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Τεχνικό</vt:lpstr>
      <vt:lpstr>Ela+(re)+name: defending one’s position</vt:lpstr>
      <vt:lpstr>Definition and the phenomenon</vt:lpstr>
      <vt:lpstr>The context</vt:lpstr>
      <vt:lpstr>The context (cont.)</vt:lpstr>
      <vt:lpstr>Data</vt:lpstr>
      <vt:lpstr>PowerPoint Presentation</vt:lpstr>
      <vt:lpstr>Figure 1</vt:lpstr>
      <vt:lpstr>PowerPoint Presentation</vt:lpstr>
      <vt:lpstr>Figure 2</vt:lpstr>
      <vt:lpstr>PowerPoint Presentation</vt:lpstr>
      <vt:lpstr>Summary</vt:lpstr>
      <vt:lpstr>References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Ela+(re)+name: defending one’s position</dc:title>
  <dc:creator>Mpalantanis</dc:creator>
  <cp:lastModifiedBy>Balantani, Angeliki</cp:lastModifiedBy>
  <cp:revision>67</cp:revision>
  <dcterms:created xsi:type="dcterms:W3CDTF">2015-08-14T08:03:30Z</dcterms:created>
  <dcterms:modified xsi:type="dcterms:W3CDTF">2015-12-03T18:51:03Z</dcterms:modified>
</cp:coreProperties>
</file>